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56" r:id="rId2"/>
    <p:sldId id="257" r:id="rId3"/>
    <p:sldId id="354" r:id="rId4"/>
    <p:sldId id="295" r:id="rId5"/>
    <p:sldId id="297" r:id="rId6"/>
    <p:sldId id="293" r:id="rId7"/>
    <p:sldId id="304" r:id="rId8"/>
    <p:sldId id="299" r:id="rId9"/>
    <p:sldId id="305" r:id="rId10"/>
    <p:sldId id="306" r:id="rId11"/>
    <p:sldId id="309" r:id="rId12"/>
    <p:sldId id="307" r:id="rId13"/>
    <p:sldId id="300" r:id="rId14"/>
    <p:sldId id="311" r:id="rId15"/>
    <p:sldId id="314" r:id="rId16"/>
    <p:sldId id="317" r:id="rId17"/>
    <p:sldId id="318" r:id="rId18"/>
    <p:sldId id="324" r:id="rId19"/>
    <p:sldId id="327" r:id="rId20"/>
    <p:sldId id="320" r:id="rId21"/>
    <p:sldId id="328" r:id="rId22"/>
    <p:sldId id="301" r:id="rId23"/>
    <p:sldId id="286" r:id="rId24"/>
    <p:sldId id="331" r:id="rId25"/>
    <p:sldId id="325" r:id="rId26"/>
    <p:sldId id="326" r:id="rId27"/>
    <p:sldId id="329" r:id="rId28"/>
    <p:sldId id="330" r:id="rId29"/>
    <p:sldId id="332" r:id="rId30"/>
    <p:sldId id="335" r:id="rId31"/>
    <p:sldId id="336" r:id="rId32"/>
    <p:sldId id="338" r:id="rId33"/>
    <p:sldId id="337" r:id="rId34"/>
    <p:sldId id="339" r:id="rId35"/>
    <p:sldId id="341" r:id="rId36"/>
    <p:sldId id="342" r:id="rId37"/>
    <p:sldId id="343" r:id="rId38"/>
    <p:sldId id="344" r:id="rId39"/>
    <p:sldId id="346" r:id="rId40"/>
    <p:sldId id="345" r:id="rId41"/>
    <p:sldId id="347" r:id="rId42"/>
    <p:sldId id="302" r:id="rId43"/>
    <p:sldId id="348" r:id="rId44"/>
    <p:sldId id="349" r:id="rId45"/>
  </p:sldIdLst>
  <p:sldSz cx="18288000" cy="10287000"/>
  <p:notesSz cx="6858000" cy="9144000"/>
  <p:embeddedFontLst>
    <p:embeddedFont>
      <p:font typeface="Be Vietnam" panose="020B0604020202020204" charset="0"/>
      <p:regular r:id="rId47"/>
    </p:embeddedFont>
    <p:embeddedFont>
      <p:font typeface="Calibri" panose="020F0502020204030204" pitchFamily="34" charset="0"/>
      <p:regular r:id="rId48"/>
      <p:bold r:id="rId49"/>
      <p:italic r:id="rId50"/>
      <p:boldItalic r:id="rId51"/>
    </p:embeddedFont>
    <p:embeddedFont>
      <p:font typeface="Daytona" panose="020B0604030500040204" pitchFamily="34" charset="0"/>
      <p:regular r:id="rId52"/>
      <p:bold r:id="rId53"/>
      <p:italic r:id="rId54"/>
      <p:boldItalic r:id="rId55"/>
    </p:embeddedFont>
    <p:embeddedFont>
      <p:font typeface="Daytona Light" panose="020B0304030503040204" pitchFamily="34" charset="0"/>
      <p:regular r:id="rId56"/>
      <p:italic r:id="rId57"/>
    </p:embeddedFont>
    <p:embeddedFont>
      <p:font typeface="Modern Love" panose="04090805081005020601" pitchFamily="82"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1"/>
    <a:srgbClr val="9A0707"/>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81683" autoAdjust="0"/>
  </p:normalViewPr>
  <p:slideViewPr>
    <p:cSldViewPr>
      <p:cViewPr varScale="1">
        <p:scale>
          <a:sx n="47" d="100"/>
          <a:sy n="47" d="100"/>
        </p:scale>
        <p:origin x="101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Lbls>
            <c:dLbl>
              <c:idx val="5"/>
              <c:layout>
                <c:manualLayout>
                  <c:x val="0"/>
                  <c:y val="-3.229974160206718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016-40F5-8AFF-8BFCF58B9CFB}"/>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Daytona Light" panose="020B030403050304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Prefer not 
to say</c:v>
                </c:pt>
                <c:pt idx="1">
                  <c:v>Transgender</c:v>
                </c:pt>
                <c:pt idx="2">
                  <c:v>Male</c:v>
                </c:pt>
                <c:pt idx="3">
                  <c:v>Cisgender</c:v>
                </c:pt>
                <c:pt idx="4">
                  <c:v>Nonbinary or 
genderqueer</c:v>
                </c:pt>
                <c:pt idx="5">
                  <c:v>Female</c:v>
                </c:pt>
              </c:strCache>
            </c:strRef>
          </c:cat>
          <c:val>
            <c:numRef>
              <c:f>Sheet1!$B$2:$B$7</c:f>
              <c:numCache>
                <c:formatCode>0.0%</c:formatCode>
                <c:ptCount val="6"/>
                <c:pt idx="0">
                  <c:v>2.1600000000000001E-2</c:v>
                </c:pt>
                <c:pt idx="1">
                  <c:v>9.1499999999999998E-2</c:v>
                </c:pt>
                <c:pt idx="2">
                  <c:v>9.1899999999999996E-2</c:v>
                </c:pt>
                <c:pt idx="3">
                  <c:v>0.20569999999999999</c:v>
                </c:pt>
                <c:pt idx="4">
                  <c:v>0.21060000000000001</c:v>
                </c:pt>
                <c:pt idx="5">
                  <c:v>0.72560000000000002</c:v>
                </c:pt>
              </c:numCache>
            </c:numRef>
          </c:val>
          <c:extLst>
            <c:ext xmlns:c16="http://schemas.microsoft.com/office/drawing/2014/chart" uri="{C3380CC4-5D6E-409C-BE32-E72D297353CC}">
              <c16:uniqueId val="{00000001-6016-40F5-8AFF-8BFCF58B9CFB}"/>
            </c:ext>
          </c:extLst>
        </c:ser>
        <c:dLbls>
          <c:showLegendKey val="0"/>
          <c:showVal val="0"/>
          <c:showCatName val="0"/>
          <c:showSerName val="0"/>
          <c:showPercent val="0"/>
          <c:showBubbleSize val="0"/>
        </c:dLbls>
        <c:gapWidth val="182"/>
        <c:axId val="1978854687"/>
        <c:axId val="1978852607"/>
      </c:barChart>
      <c:catAx>
        <c:axId val="197885468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aytona Light" panose="020B0304030503040204" pitchFamily="34" charset="0"/>
                <a:ea typeface="+mn-ea"/>
                <a:cs typeface="+mn-cs"/>
              </a:defRPr>
            </a:pPr>
            <a:endParaRPr lang="en-US"/>
          </a:p>
        </c:txPr>
        <c:crossAx val="1978852607"/>
        <c:crosses val="autoZero"/>
        <c:auto val="1"/>
        <c:lblAlgn val="ctr"/>
        <c:lblOffset val="100"/>
        <c:noMultiLvlLbl val="0"/>
      </c:catAx>
      <c:valAx>
        <c:axId val="1978852607"/>
        <c:scaling>
          <c:orientation val="minMax"/>
        </c:scaling>
        <c:delete val="1"/>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1978854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Daytona Light" panose="020B030403050304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Daytona Light" panose="020B030403050304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Sheet1!$A$11:$A$15</c:f>
              <c:strCache>
                <c:ptCount val="5"/>
                <c:pt idx="0">
                  <c:v>Homosexual</c:v>
                </c:pt>
                <c:pt idx="1">
                  <c:v>Heterosexual</c:v>
                </c:pt>
                <c:pt idx="2">
                  <c:v>Queer</c:v>
                </c:pt>
                <c:pt idx="3">
                  <c:v>Ace-spectrum</c:v>
                </c:pt>
                <c:pt idx="4">
                  <c:v>Bi/pansexual</c:v>
                </c:pt>
              </c:strCache>
            </c:strRef>
          </c:cat>
          <c:val>
            <c:numRef>
              <c:f>Sheet1!$B$11:$B$15</c:f>
              <c:numCache>
                <c:formatCode>0.0%</c:formatCode>
                <c:ptCount val="5"/>
                <c:pt idx="0">
                  <c:v>0.13800000000000001</c:v>
                </c:pt>
                <c:pt idx="1">
                  <c:v>0.19570000000000001</c:v>
                </c:pt>
                <c:pt idx="2">
                  <c:v>0.23810000000000001</c:v>
                </c:pt>
                <c:pt idx="3">
                  <c:v>0.29249999999999998</c:v>
                </c:pt>
                <c:pt idx="4">
                  <c:v>0.4294</c:v>
                </c:pt>
              </c:numCache>
            </c:numRef>
          </c:val>
          <c:extLst>
            <c:ext xmlns:c16="http://schemas.microsoft.com/office/drawing/2014/chart" uri="{C3380CC4-5D6E-409C-BE32-E72D297353CC}">
              <c16:uniqueId val="{00000000-0627-4180-BC04-98A9FE809463}"/>
            </c:ext>
          </c:extLst>
        </c:ser>
        <c:dLbls>
          <c:showLegendKey val="0"/>
          <c:showVal val="0"/>
          <c:showCatName val="0"/>
          <c:showSerName val="0"/>
          <c:showPercent val="0"/>
          <c:showBubbleSize val="0"/>
        </c:dLbls>
        <c:gapWidth val="182"/>
        <c:axId val="1978834303"/>
        <c:axId val="1870278623"/>
      </c:barChart>
      <c:catAx>
        <c:axId val="197883430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aytona Light" panose="020B0304030503040204" pitchFamily="34" charset="0"/>
                <a:ea typeface="+mn-ea"/>
                <a:cs typeface="+mn-cs"/>
              </a:defRPr>
            </a:pPr>
            <a:endParaRPr lang="en-US"/>
          </a:p>
        </c:txPr>
        <c:crossAx val="1870278623"/>
        <c:crosses val="autoZero"/>
        <c:auto val="1"/>
        <c:lblAlgn val="ctr"/>
        <c:lblOffset val="100"/>
        <c:noMultiLvlLbl val="0"/>
      </c:catAx>
      <c:valAx>
        <c:axId val="1870278623"/>
        <c:scaling>
          <c:orientation val="minMax"/>
        </c:scaling>
        <c:delete val="1"/>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19788343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Daytona Light" panose="020B030403050304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F47C29-F262-4419-B5D7-4FFE38A3D50F}" type="datetimeFigureOut">
              <a:rPr lang="en-SG" smtClean="0"/>
              <a:t>12/7/2022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D89BC-17D2-4FCC-8972-CE18E4E6E4D5}" type="slidenum">
              <a:rPr lang="en-SG" smtClean="0"/>
              <a:t>‹#›</a:t>
            </a:fld>
            <a:endParaRPr lang="en-SG"/>
          </a:p>
        </p:txBody>
      </p:sp>
    </p:spTree>
    <p:extLst>
      <p:ext uri="{BB962C8B-B14F-4D97-AF65-F5344CB8AC3E}">
        <p14:creationId xmlns:p14="http://schemas.microsoft.com/office/powerpoint/2010/main" val="288946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Hello everyone! Today I’ll be presenting my capstone project: abuse detection in Ao3 comments.</a:t>
            </a:r>
          </a:p>
        </p:txBody>
      </p:sp>
      <p:sp>
        <p:nvSpPr>
          <p:cNvPr id="4" name="Slide Number Placeholder 3"/>
          <p:cNvSpPr>
            <a:spLocks noGrp="1"/>
          </p:cNvSpPr>
          <p:nvPr>
            <p:ph type="sldNum" sz="quarter" idx="5"/>
          </p:nvPr>
        </p:nvSpPr>
        <p:spPr/>
        <p:txBody>
          <a:bodyPr/>
          <a:lstStyle/>
          <a:p>
            <a:fld id="{535D89BC-17D2-4FCC-8972-CE18E4E6E4D5}" type="slidenum">
              <a:rPr lang="en-SG" smtClean="0"/>
              <a:t>1</a:t>
            </a:fld>
            <a:endParaRPr lang="en-SG"/>
          </a:p>
        </p:txBody>
      </p:sp>
    </p:spTree>
    <p:extLst>
      <p:ext uri="{BB962C8B-B14F-4D97-AF65-F5344CB8AC3E}">
        <p14:creationId xmlns:p14="http://schemas.microsoft.com/office/powerpoint/2010/main" val="1084778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the Wikipedia comments, each comment was rated by 10 workers, so I had to aggregate the ratings to produce 3 features.</a:t>
            </a:r>
            <a:br>
              <a:rPr lang="en-SG" dirty="0"/>
            </a:br>
            <a:endParaRPr lang="en-SG" dirty="0"/>
          </a:p>
          <a:p>
            <a:r>
              <a:rPr lang="en-SG" dirty="0"/>
              <a:t>Using these features, I removed several outliers. First, I removed comments that were abnormally long. The longest comments were mostly spam comments consisting of a single repeated word or phrase, which would have severely skewed the word frequencies in a bag of words model. As such, I removed all comments with character lengths above 3 SD of the mean.</a:t>
            </a:r>
          </a:p>
        </p:txBody>
      </p:sp>
      <p:sp>
        <p:nvSpPr>
          <p:cNvPr id="4" name="Slide Number Placeholder 3"/>
          <p:cNvSpPr>
            <a:spLocks noGrp="1"/>
          </p:cNvSpPr>
          <p:nvPr>
            <p:ph type="sldNum" sz="quarter" idx="5"/>
          </p:nvPr>
        </p:nvSpPr>
        <p:spPr/>
        <p:txBody>
          <a:bodyPr/>
          <a:lstStyle/>
          <a:p>
            <a:fld id="{535D89BC-17D2-4FCC-8972-CE18E4E6E4D5}" type="slidenum">
              <a:rPr lang="en-SG" smtClean="0"/>
              <a:t>10</a:t>
            </a:fld>
            <a:endParaRPr lang="en-SG"/>
          </a:p>
        </p:txBody>
      </p:sp>
    </p:spTree>
    <p:extLst>
      <p:ext uri="{BB962C8B-B14F-4D97-AF65-F5344CB8AC3E}">
        <p14:creationId xmlns:p14="http://schemas.microsoft.com/office/powerpoint/2010/main" val="1067238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After that, I removed comments that had “incongruent” ratings, like being rated high in toxicity despite not being flagged as an attack. When I looked into these points, I found comments which seemed to be misclassified. These include unflagged comments like the ones displayed, which I felt should clearly have been flagged as abusive. As such, I removed outliers based on incongruent toxicity or aggression scores.</a:t>
            </a:r>
          </a:p>
        </p:txBody>
      </p:sp>
      <p:sp>
        <p:nvSpPr>
          <p:cNvPr id="4" name="Slide Number Placeholder 3"/>
          <p:cNvSpPr>
            <a:spLocks noGrp="1"/>
          </p:cNvSpPr>
          <p:nvPr>
            <p:ph type="sldNum" sz="quarter" idx="5"/>
          </p:nvPr>
        </p:nvSpPr>
        <p:spPr/>
        <p:txBody>
          <a:bodyPr/>
          <a:lstStyle/>
          <a:p>
            <a:fld id="{535D89BC-17D2-4FCC-8972-CE18E4E6E4D5}" type="slidenum">
              <a:rPr lang="en-SG" smtClean="0"/>
              <a:t>11</a:t>
            </a:fld>
            <a:endParaRPr lang="en-SG"/>
          </a:p>
        </p:txBody>
      </p:sp>
    </p:spTree>
    <p:extLst>
      <p:ext uri="{BB962C8B-B14F-4D97-AF65-F5344CB8AC3E}">
        <p14:creationId xmlns:p14="http://schemas.microsoft.com/office/powerpoint/2010/main" val="2439273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After those cleaning steps were applied to the Wikipedia set, I applied the same pre-processing steps to both datasets.</a:t>
            </a:r>
          </a:p>
        </p:txBody>
      </p:sp>
      <p:sp>
        <p:nvSpPr>
          <p:cNvPr id="4" name="Slide Number Placeholder 3"/>
          <p:cNvSpPr>
            <a:spLocks noGrp="1"/>
          </p:cNvSpPr>
          <p:nvPr>
            <p:ph type="sldNum" sz="quarter" idx="5"/>
          </p:nvPr>
        </p:nvSpPr>
        <p:spPr/>
        <p:txBody>
          <a:bodyPr/>
          <a:lstStyle/>
          <a:p>
            <a:fld id="{535D89BC-17D2-4FCC-8972-CE18E4E6E4D5}" type="slidenum">
              <a:rPr lang="en-SG" smtClean="0"/>
              <a:t>12</a:t>
            </a:fld>
            <a:endParaRPr lang="en-SG"/>
          </a:p>
        </p:txBody>
      </p:sp>
    </p:spTree>
    <p:extLst>
      <p:ext uri="{BB962C8B-B14F-4D97-AF65-F5344CB8AC3E}">
        <p14:creationId xmlns:p14="http://schemas.microsoft.com/office/powerpoint/2010/main" val="1259005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13</a:t>
            </a:fld>
            <a:endParaRPr lang="en-SG"/>
          </a:p>
        </p:txBody>
      </p:sp>
    </p:spTree>
    <p:extLst>
      <p:ext uri="{BB962C8B-B14F-4D97-AF65-F5344CB8AC3E}">
        <p14:creationId xmlns:p14="http://schemas.microsoft.com/office/powerpoint/2010/main" val="3555676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 expected, comments flagged as attacks were on average higher in toxicity and aggression than unflagged comments.</a:t>
            </a:r>
          </a:p>
        </p:txBody>
      </p:sp>
      <p:sp>
        <p:nvSpPr>
          <p:cNvPr id="4" name="Slide Number Placeholder 3"/>
          <p:cNvSpPr>
            <a:spLocks noGrp="1"/>
          </p:cNvSpPr>
          <p:nvPr>
            <p:ph type="sldNum" sz="quarter" idx="5"/>
          </p:nvPr>
        </p:nvSpPr>
        <p:spPr/>
        <p:txBody>
          <a:bodyPr/>
          <a:lstStyle/>
          <a:p>
            <a:fld id="{535D89BC-17D2-4FCC-8972-CE18E4E6E4D5}" type="slidenum">
              <a:rPr lang="en-SG" smtClean="0"/>
              <a:t>14</a:t>
            </a:fld>
            <a:endParaRPr lang="en-SG"/>
          </a:p>
        </p:txBody>
      </p:sp>
    </p:spTree>
    <p:extLst>
      <p:ext uri="{BB962C8B-B14F-4D97-AF65-F5344CB8AC3E}">
        <p14:creationId xmlns:p14="http://schemas.microsoft.com/office/powerpoint/2010/main" val="420349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15</a:t>
            </a:fld>
            <a:endParaRPr lang="en-SG"/>
          </a:p>
        </p:txBody>
      </p:sp>
    </p:spTree>
    <p:extLst>
      <p:ext uri="{BB962C8B-B14F-4D97-AF65-F5344CB8AC3E}">
        <p14:creationId xmlns:p14="http://schemas.microsoft.com/office/powerpoint/2010/main" val="1679770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16</a:t>
            </a:fld>
            <a:endParaRPr lang="en-SG"/>
          </a:p>
        </p:txBody>
      </p:sp>
    </p:spTree>
    <p:extLst>
      <p:ext uri="{BB962C8B-B14F-4D97-AF65-F5344CB8AC3E}">
        <p14:creationId xmlns:p14="http://schemas.microsoft.com/office/powerpoint/2010/main" val="1136418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17</a:t>
            </a:fld>
            <a:endParaRPr lang="en-SG"/>
          </a:p>
        </p:txBody>
      </p:sp>
    </p:spTree>
    <p:extLst>
      <p:ext uri="{BB962C8B-B14F-4D97-AF65-F5344CB8AC3E}">
        <p14:creationId xmlns:p14="http://schemas.microsoft.com/office/powerpoint/2010/main" val="4291617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Abusive comments in the Ao3 dataset came from 4 known trolls. While collating these comments, I made attempts to ensure that the dataset was not dominated by one troll, so the number of comments from each troll ranged between 30 to 45 comments.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These trolls also had different harassment styles. </a:t>
            </a:r>
            <a:r>
              <a:rPr lang="en-SG" dirty="0"/>
              <a:t>Trolls 2 and 3 tended to leave highly toxic content that utilized violent language, insults, and hate speech. This included suicide baiting, wishing violence on authors and their families, and targeted transphobic harassment of transgender authors.</a:t>
            </a:r>
          </a:p>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18</a:t>
            </a:fld>
            <a:endParaRPr lang="en-SG"/>
          </a:p>
        </p:txBody>
      </p:sp>
    </p:spTree>
    <p:extLst>
      <p:ext uri="{BB962C8B-B14F-4D97-AF65-F5344CB8AC3E}">
        <p14:creationId xmlns:p14="http://schemas.microsoft.com/office/powerpoint/2010/main" val="2668256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Troll 1 tended to make attacks on the writing itself, spamming authors with comments of varying toxicity levels in an attempt to appear like they were multiple different people. For example, the two comments given as examples here were left for the same author, on the same story. </a:t>
            </a:r>
          </a:p>
          <a:p>
            <a:endParaRPr lang="en-SG" dirty="0"/>
          </a:p>
          <a:p>
            <a:r>
              <a:rPr lang="en-SG" dirty="0"/>
              <a:t>Similar to Troll 1, Troll 4 also tended to make attacks on the writing. But what’s notably different and interesting about this troll is that they make very heavy use of sarcasm, which NLP models often have trouble reading. Compared to Troll 2 and 3, these two trolls generally used less toxic language.</a:t>
            </a:r>
          </a:p>
          <a:p>
            <a:endParaRPr lang="en-SG" dirty="0"/>
          </a:p>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19</a:t>
            </a:fld>
            <a:endParaRPr lang="en-SG"/>
          </a:p>
        </p:txBody>
      </p:sp>
    </p:spTree>
    <p:extLst>
      <p:ext uri="{BB962C8B-B14F-4D97-AF65-F5344CB8AC3E}">
        <p14:creationId xmlns:p14="http://schemas.microsoft.com/office/powerpoint/2010/main" val="4125242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2</a:t>
            </a:fld>
            <a:endParaRPr lang="en-SG"/>
          </a:p>
        </p:txBody>
      </p:sp>
    </p:spTree>
    <p:extLst>
      <p:ext uri="{BB962C8B-B14F-4D97-AF65-F5344CB8AC3E}">
        <p14:creationId xmlns:p14="http://schemas.microsoft.com/office/powerpoint/2010/main" val="2476479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Abusive Ao3 comments do not contain as much profanity, instead containing more fanfiction-specific attacks. This includes use of acronyms like “</a:t>
            </a:r>
            <a:r>
              <a:rPr lang="en-SG" dirty="0" err="1"/>
              <a:t>ooc</a:t>
            </a:r>
            <a:r>
              <a:rPr lang="en-SG" dirty="0"/>
              <a:t>” which stands for “out of character” which is often used as an attack on an author’s writing ability. Unlike with Wikipedia comments, POSITIVE Ao3 comments seemed to contain more profanity.</a:t>
            </a:r>
          </a:p>
          <a:p>
            <a:endParaRPr lang="en-SG" dirty="0"/>
          </a:p>
          <a:p>
            <a:r>
              <a:rPr lang="en-SG" dirty="0"/>
              <a:t>It’s likely that abusive comments that contain fanfiction-specific attacks may be misclassified. Positive comments that make use of profanity are also likely to be misclassified in bag of word models.</a:t>
            </a:r>
          </a:p>
        </p:txBody>
      </p:sp>
      <p:sp>
        <p:nvSpPr>
          <p:cNvPr id="4" name="Slide Number Placeholder 3"/>
          <p:cNvSpPr>
            <a:spLocks noGrp="1"/>
          </p:cNvSpPr>
          <p:nvPr>
            <p:ph type="sldNum" sz="quarter" idx="5"/>
          </p:nvPr>
        </p:nvSpPr>
        <p:spPr/>
        <p:txBody>
          <a:bodyPr/>
          <a:lstStyle/>
          <a:p>
            <a:fld id="{535D89BC-17D2-4FCC-8972-CE18E4E6E4D5}" type="slidenum">
              <a:rPr lang="en-SG" smtClean="0"/>
              <a:t>20</a:t>
            </a:fld>
            <a:endParaRPr lang="en-SG"/>
          </a:p>
        </p:txBody>
      </p:sp>
    </p:spTree>
    <p:extLst>
      <p:ext uri="{BB962C8B-B14F-4D97-AF65-F5344CB8AC3E}">
        <p14:creationId xmlns:p14="http://schemas.microsoft.com/office/powerpoint/2010/main" val="2644163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terms of the different kinds of trolling styles, Troll 2 and Troll 3 are probably much more likely to be caught by the abuse classifier, while Troll 1 and Troll 4 are more likely to show up as false negatives due to heavy use of fanfiction-specific attacks, lack of profanity, and in the case of Troll 4, heavy use of sarcasm.</a:t>
            </a:r>
          </a:p>
        </p:txBody>
      </p:sp>
      <p:sp>
        <p:nvSpPr>
          <p:cNvPr id="4" name="Slide Number Placeholder 3"/>
          <p:cNvSpPr>
            <a:spLocks noGrp="1"/>
          </p:cNvSpPr>
          <p:nvPr>
            <p:ph type="sldNum" sz="quarter" idx="5"/>
          </p:nvPr>
        </p:nvSpPr>
        <p:spPr/>
        <p:txBody>
          <a:bodyPr/>
          <a:lstStyle/>
          <a:p>
            <a:fld id="{535D89BC-17D2-4FCC-8972-CE18E4E6E4D5}" type="slidenum">
              <a:rPr lang="en-SG" smtClean="0"/>
              <a:t>21</a:t>
            </a:fld>
            <a:endParaRPr lang="en-SG"/>
          </a:p>
        </p:txBody>
      </p:sp>
    </p:spTree>
    <p:extLst>
      <p:ext uri="{BB962C8B-B14F-4D97-AF65-F5344CB8AC3E}">
        <p14:creationId xmlns:p14="http://schemas.microsoft.com/office/powerpoint/2010/main" val="189622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22</a:t>
            </a:fld>
            <a:endParaRPr lang="en-SG"/>
          </a:p>
        </p:txBody>
      </p:sp>
    </p:spTree>
    <p:extLst>
      <p:ext uri="{BB962C8B-B14F-4D97-AF65-F5344CB8AC3E}">
        <p14:creationId xmlns:p14="http://schemas.microsoft.com/office/powerpoint/2010/main" val="2579193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My first set of models were vectorized using TF-IDF, and run through </a:t>
            </a:r>
            <a:r>
              <a:rPr lang="en-SG" dirty="0" err="1"/>
              <a:t>PyCaret</a:t>
            </a:r>
            <a:r>
              <a:rPr lang="en-SG" dirty="0"/>
              <a:t>, which compared the performance of 13 different models, including models like logistic regression, Naïve Bayes, and SVM. From this set of models, I selected the best performing model as a baseline.</a:t>
            </a:r>
          </a:p>
          <a:p>
            <a:endParaRPr lang="en-SG" dirty="0"/>
          </a:p>
          <a:p>
            <a:r>
              <a:rPr lang="en-SG" dirty="0"/>
              <a:t>After that, I ran a bunch of neural networks trained on word embeddings. I used 100-dimensional and 300-dimensional </a:t>
            </a:r>
            <a:r>
              <a:rPr lang="en-SG" dirty="0" err="1"/>
              <a:t>GloVE</a:t>
            </a:r>
            <a:r>
              <a:rPr lang="en-SG" dirty="0"/>
              <a:t> embeddings for this purpose, and trained 3 LSTM models, 2 1-Dimensional CNN models, and also tried BERT, a state of the art pre-trained NLP model.</a:t>
            </a:r>
          </a:p>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23</a:t>
            </a:fld>
            <a:endParaRPr lang="en-SG"/>
          </a:p>
        </p:txBody>
      </p:sp>
    </p:spTree>
    <p:extLst>
      <p:ext uri="{BB962C8B-B14F-4D97-AF65-F5344CB8AC3E}">
        <p14:creationId xmlns:p14="http://schemas.microsoft.com/office/powerpoint/2010/main" val="236525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 will first cover results and evaluation of the bag of words models.</a:t>
            </a:r>
          </a:p>
        </p:txBody>
      </p:sp>
      <p:sp>
        <p:nvSpPr>
          <p:cNvPr id="4" name="Slide Number Placeholder 3"/>
          <p:cNvSpPr>
            <a:spLocks noGrp="1"/>
          </p:cNvSpPr>
          <p:nvPr>
            <p:ph type="sldNum" sz="quarter" idx="5"/>
          </p:nvPr>
        </p:nvSpPr>
        <p:spPr/>
        <p:txBody>
          <a:bodyPr/>
          <a:lstStyle/>
          <a:p>
            <a:fld id="{535D89BC-17D2-4FCC-8972-CE18E4E6E4D5}" type="slidenum">
              <a:rPr lang="en-SG" smtClean="0"/>
              <a:t>24</a:t>
            </a:fld>
            <a:endParaRPr lang="en-SG"/>
          </a:p>
        </p:txBody>
      </p:sp>
    </p:spTree>
    <p:extLst>
      <p:ext uri="{BB962C8B-B14F-4D97-AF65-F5344CB8AC3E}">
        <p14:creationId xmlns:p14="http://schemas.microsoft.com/office/powerpoint/2010/main" val="3222054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SVM model performed best in terms of accuracy, with a decently balanced precision and recall. It also had a shorter training time compared to runner up models like the logistic regression and extra trees classifier. After model tuning, train accuracy rose slightly to 84%. The tuned model performed with a 85.5% accuracy on the test set, but with a much lower accuracy of 58.8% on the Ao3 set.</a:t>
            </a:r>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25</a:t>
            </a:fld>
            <a:endParaRPr lang="en-SG"/>
          </a:p>
        </p:txBody>
      </p:sp>
    </p:spTree>
    <p:extLst>
      <p:ext uri="{BB962C8B-B14F-4D97-AF65-F5344CB8AC3E}">
        <p14:creationId xmlns:p14="http://schemas.microsoft.com/office/powerpoint/2010/main" val="347114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get a better sense of the model’s weaknesses, I created word clouds of the top words in wrongly classified comments.</a:t>
            </a:r>
          </a:p>
        </p:txBody>
      </p:sp>
      <p:sp>
        <p:nvSpPr>
          <p:cNvPr id="4" name="Slide Number Placeholder 3"/>
          <p:cNvSpPr>
            <a:spLocks noGrp="1"/>
          </p:cNvSpPr>
          <p:nvPr>
            <p:ph type="sldNum" sz="quarter" idx="5"/>
          </p:nvPr>
        </p:nvSpPr>
        <p:spPr/>
        <p:txBody>
          <a:bodyPr/>
          <a:lstStyle/>
          <a:p>
            <a:fld id="{535D89BC-17D2-4FCC-8972-CE18E4E6E4D5}" type="slidenum">
              <a:rPr lang="en-SG" smtClean="0"/>
              <a:t>26</a:t>
            </a:fld>
            <a:endParaRPr lang="en-SG"/>
          </a:p>
        </p:txBody>
      </p:sp>
    </p:spTree>
    <p:extLst>
      <p:ext uri="{BB962C8B-B14F-4D97-AF65-F5344CB8AC3E}">
        <p14:creationId xmlns:p14="http://schemas.microsoft.com/office/powerpoint/2010/main" val="289243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Taking a closer look at what kinds of comments were misclassified, misclassified comments also included positive comments that included NEGATIVE sentiments not about the author, but about a fictional antagonist.</a:t>
            </a:r>
          </a:p>
        </p:txBody>
      </p:sp>
      <p:sp>
        <p:nvSpPr>
          <p:cNvPr id="4" name="Slide Number Placeholder 3"/>
          <p:cNvSpPr>
            <a:spLocks noGrp="1"/>
          </p:cNvSpPr>
          <p:nvPr>
            <p:ph type="sldNum" sz="quarter" idx="5"/>
          </p:nvPr>
        </p:nvSpPr>
        <p:spPr/>
        <p:txBody>
          <a:bodyPr/>
          <a:lstStyle/>
          <a:p>
            <a:fld id="{535D89BC-17D2-4FCC-8972-CE18E4E6E4D5}" type="slidenum">
              <a:rPr lang="en-SG" smtClean="0"/>
              <a:t>27</a:t>
            </a:fld>
            <a:endParaRPr lang="en-SG"/>
          </a:p>
        </p:txBody>
      </p:sp>
    </p:spTree>
    <p:extLst>
      <p:ext uri="{BB962C8B-B14F-4D97-AF65-F5344CB8AC3E}">
        <p14:creationId xmlns:p14="http://schemas.microsoft.com/office/powerpoint/2010/main" val="1128833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 predicted, the classifier performed better on trolling styles that were highly toxic and utilized profane and violent language, or hate speech. In comparison, it did more poorly on trolls who tended to use more fandom-specific attacks, or who were more sarcastic.</a:t>
            </a:r>
          </a:p>
        </p:txBody>
      </p:sp>
      <p:sp>
        <p:nvSpPr>
          <p:cNvPr id="4" name="Slide Number Placeholder 3"/>
          <p:cNvSpPr>
            <a:spLocks noGrp="1"/>
          </p:cNvSpPr>
          <p:nvPr>
            <p:ph type="sldNum" sz="quarter" idx="5"/>
          </p:nvPr>
        </p:nvSpPr>
        <p:spPr/>
        <p:txBody>
          <a:bodyPr/>
          <a:lstStyle/>
          <a:p>
            <a:fld id="{535D89BC-17D2-4FCC-8972-CE18E4E6E4D5}" type="slidenum">
              <a:rPr lang="en-SG" smtClean="0"/>
              <a:t>28</a:t>
            </a:fld>
            <a:endParaRPr lang="en-SG"/>
          </a:p>
        </p:txBody>
      </p:sp>
    </p:spTree>
    <p:extLst>
      <p:ext uri="{BB962C8B-B14F-4D97-AF65-F5344CB8AC3E}">
        <p14:creationId xmlns:p14="http://schemas.microsoft.com/office/powerpoint/2010/main" val="4106101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 was quite excited to test the effects of deep learning on abuse classification as deep learning models are usually said to be able to overcome some of the weaknesses in bag-of-words models. Setting my previously optimized SVM as a baseline to evaluate the deep learning models, I trained 3 LSTMS, 2 CNNS, and also trained a BERT model.</a:t>
            </a:r>
          </a:p>
        </p:txBody>
      </p:sp>
      <p:sp>
        <p:nvSpPr>
          <p:cNvPr id="4" name="Slide Number Placeholder 3"/>
          <p:cNvSpPr>
            <a:spLocks noGrp="1"/>
          </p:cNvSpPr>
          <p:nvPr>
            <p:ph type="sldNum" sz="quarter" idx="5"/>
          </p:nvPr>
        </p:nvSpPr>
        <p:spPr/>
        <p:txBody>
          <a:bodyPr/>
          <a:lstStyle/>
          <a:p>
            <a:fld id="{535D89BC-17D2-4FCC-8972-CE18E4E6E4D5}" type="slidenum">
              <a:rPr lang="en-SG" smtClean="0"/>
              <a:t>29</a:t>
            </a:fld>
            <a:endParaRPr lang="en-SG"/>
          </a:p>
        </p:txBody>
      </p:sp>
    </p:spTree>
    <p:extLst>
      <p:ext uri="{BB962C8B-B14F-4D97-AF65-F5344CB8AC3E}">
        <p14:creationId xmlns:p14="http://schemas.microsoft.com/office/powerpoint/2010/main" val="373071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3</a:t>
            </a:fld>
            <a:endParaRPr lang="en-SG"/>
          </a:p>
        </p:txBody>
      </p:sp>
    </p:spTree>
    <p:extLst>
      <p:ext uri="{BB962C8B-B14F-4D97-AF65-F5344CB8AC3E}">
        <p14:creationId xmlns:p14="http://schemas.microsoft.com/office/powerpoint/2010/main" val="3236024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first model I tried was a LSTM model with 10 nodes, using 100-dimensional </a:t>
            </a:r>
            <a:r>
              <a:rPr lang="en-SG" dirty="0" err="1"/>
              <a:t>GloVE</a:t>
            </a:r>
            <a:r>
              <a:rPr lang="en-SG" dirty="0"/>
              <a:t> embeddings. Because the learning curve showed signs of overfitting when trained to the 50</a:t>
            </a:r>
            <a:r>
              <a:rPr lang="en-SG" baseline="30000" dirty="0"/>
              <a:t>th</a:t>
            </a:r>
            <a:r>
              <a:rPr lang="en-SG" dirty="0"/>
              <a:t> epoch, I decided to retrain the model, stopping at the 17</a:t>
            </a:r>
            <a:r>
              <a:rPr lang="en-SG" baseline="30000" dirty="0"/>
              <a:t>th</a:t>
            </a:r>
            <a:r>
              <a:rPr lang="en-SG" dirty="0"/>
              <a:t> epoch instead.</a:t>
            </a:r>
          </a:p>
        </p:txBody>
      </p:sp>
      <p:sp>
        <p:nvSpPr>
          <p:cNvPr id="4" name="Slide Number Placeholder 3"/>
          <p:cNvSpPr>
            <a:spLocks noGrp="1"/>
          </p:cNvSpPr>
          <p:nvPr>
            <p:ph type="sldNum" sz="quarter" idx="5"/>
          </p:nvPr>
        </p:nvSpPr>
        <p:spPr/>
        <p:txBody>
          <a:bodyPr/>
          <a:lstStyle/>
          <a:p>
            <a:fld id="{535D89BC-17D2-4FCC-8972-CE18E4E6E4D5}" type="slidenum">
              <a:rPr lang="en-SG" smtClean="0"/>
              <a:t>30</a:t>
            </a:fld>
            <a:endParaRPr lang="en-SG"/>
          </a:p>
        </p:txBody>
      </p:sp>
    </p:spTree>
    <p:extLst>
      <p:ext uri="{BB962C8B-B14F-4D97-AF65-F5344CB8AC3E}">
        <p14:creationId xmlns:p14="http://schemas.microsoft.com/office/powerpoint/2010/main" val="1567001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resulting model outperformed the baseline Bag-of-words SVM model on the train and ao3 datasets. I was personally quite excited by getting a 64% accuracy on the ao3 set on first try.</a:t>
            </a:r>
          </a:p>
        </p:txBody>
      </p:sp>
      <p:sp>
        <p:nvSpPr>
          <p:cNvPr id="4" name="Slide Number Placeholder 3"/>
          <p:cNvSpPr>
            <a:spLocks noGrp="1"/>
          </p:cNvSpPr>
          <p:nvPr>
            <p:ph type="sldNum" sz="quarter" idx="5"/>
          </p:nvPr>
        </p:nvSpPr>
        <p:spPr/>
        <p:txBody>
          <a:bodyPr/>
          <a:lstStyle/>
          <a:p>
            <a:fld id="{535D89BC-17D2-4FCC-8972-CE18E4E6E4D5}" type="slidenum">
              <a:rPr lang="en-SG" smtClean="0"/>
              <a:t>31</a:t>
            </a:fld>
            <a:endParaRPr lang="en-SG"/>
          </a:p>
        </p:txBody>
      </p:sp>
    </p:spTree>
    <p:extLst>
      <p:ext uri="{BB962C8B-B14F-4D97-AF65-F5344CB8AC3E}">
        <p14:creationId xmlns:p14="http://schemas.microsoft.com/office/powerpoint/2010/main" val="304258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an attempt to boost the performance of the model, I trained a second LSTM model on 300-dimensional </a:t>
            </a:r>
            <a:r>
              <a:rPr lang="en-SG" dirty="0" err="1"/>
              <a:t>GloVE</a:t>
            </a:r>
            <a:r>
              <a:rPr lang="en-SG" dirty="0"/>
              <a:t> embeddings, this time with 24 nodes. The overfitting was even more pronounced for this model when train to the 50</a:t>
            </a:r>
            <a:r>
              <a:rPr lang="en-SG" baseline="30000" dirty="0"/>
              <a:t>th</a:t>
            </a:r>
            <a:r>
              <a:rPr lang="en-SG" dirty="0"/>
              <a:t> epoch, so I had to stop training at the 8</a:t>
            </a:r>
            <a:r>
              <a:rPr lang="en-SG" baseline="30000" dirty="0"/>
              <a:t>th</a:t>
            </a:r>
            <a:r>
              <a:rPr lang="en-SG" dirty="0"/>
              <a:t> epoch.</a:t>
            </a:r>
          </a:p>
        </p:txBody>
      </p:sp>
      <p:sp>
        <p:nvSpPr>
          <p:cNvPr id="4" name="Slide Number Placeholder 3"/>
          <p:cNvSpPr>
            <a:spLocks noGrp="1"/>
          </p:cNvSpPr>
          <p:nvPr>
            <p:ph type="sldNum" sz="quarter" idx="5"/>
          </p:nvPr>
        </p:nvSpPr>
        <p:spPr/>
        <p:txBody>
          <a:bodyPr/>
          <a:lstStyle/>
          <a:p>
            <a:fld id="{535D89BC-17D2-4FCC-8972-CE18E4E6E4D5}" type="slidenum">
              <a:rPr lang="en-SG" smtClean="0"/>
              <a:t>32</a:t>
            </a:fld>
            <a:endParaRPr lang="en-SG"/>
          </a:p>
        </p:txBody>
      </p:sp>
    </p:spTree>
    <p:extLst>
      <p:ext uri="{BB962C8B-B14F-4D97-AF65-F5344CB8AC3E}">
        <p14:creationId xmlns:p14="http://schemas.microsoft.com/office/powerpoint/2010/main" val="877328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resulting model again outperformed the baseline Bag-of-words model on the train and ao3 datasets. Unfortunately, the performance on the Ao3 set dropped in relation to the first model.</a:t>
            </a:r>
          </a:p>
        </p:txBody>
      </p:sp>
      <p:sp>
        <p:nvSpPr>
          <p:cNvPr id="4" name="Slide Number Placeholder 3"/>
          <p:cNvSpPr>
            <a:spLocks noGrp="1"/>
          </p:cNvSpPr>
          <p:nvPr>
            <p:ph type="sldNum" sz="quarter" idx="5"/>
          </p:nvPr>
        </p:nvSpPr>
        <p:spPr/>
        <p:txBody>
          <a:bodyPr/>
          <a:lstStyle/>
          <a:p>
            <a:fld id="{535D89BC-17D2-4FCC-8972-CE18E4E6E4D5}" type="slidenum">
              <a:rPr lang="en-SG" smtClean="0"/>
              <a:t>33</a:t>
            </a:fld>
            <a:endParaRPr lang="en-SG"/>
          </a:p>
        </p:txBody>
      </p:sp>
    </p:spTree>
    <p:extLst>
      <p:ext uri="{BB962C8B-B14F-4D97-AF65-F5344CB8AC3E}">
        <p14:creationId xmlns:p14="http://schemas.microsoft.com/office/powerpoint/2010/main" val="3076186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This led to the creation of a third model. I thought that it was possible that the second model was overfitting due to having too many dimensions and hidden nodes. As such, I went back to using 100-dimensional </a:t>
            </a:r>
            <a:r>
              <a:rPr lang="en-SG" dirty="0" err="1"/>
              <a:t>GloVE</a:t>
            </a:r>
            <a:r>
              <a:rPr lang="en-SG" dirty="0"/>
              <a:t> embeddings and reduced the number of nodes back to 10. I also applied L2 regularization on the weights in the LSTM layer to further reduce overfitting, and used a Bidirectional LSTM layer, which I hoped would boost model performance.</a:t>
            </a:r>
          </a:p>
        </p:txBody>
      </p:sp>
      <p:sp>
        <p:nvSpPr>
          <p:cNvPr id="4" name="Slide Number Placeholder 3"/>
          <p:cNvSpPr>
            <a:spLocks noGrp="1"/>
          </p:cNvSpPr>
          <p:nvPr>
            <p:ph type="sldNum" sz="quarter" idx="5"/>
          </p:nvPr>
        </p:nvSpPr>
        <p:spPr/>
        <p:txBody>
          <a:bodyPr/>
          <a:lstStyle/>
          <a:p>
            <a:fld id="{535D89BC-17D2-4FCC-8972-CE18E4E6E4D5}" type="slidenum">
              <a:rPr lang="en-SG" smtClean="0"/>
              <a:t>34</a:t>
            </a:fld>
            <a:endParaRPr lang="en-SG"/>
          </a:p>
        </p:txBody>
      </p:sp>
    </p:spTree>
    <p:extLst>
      <p:ext uri="{BB962C8B-B14F-4D97-AF65-F5344CB8AC3E}">
        <p14:creationId xmlns:p14="http://schemas.microsoft.com/office/powerpoint/2010/main" val="1845647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However, this didn’t really translate into particularly good model performance.</a:t>
            </a:r>
          </a:p>
        </p:txBody>
      </p:sp>
      <p:sp>
        <p:nvSpPr>
          <p:cNvPr id="4" name="Slide Number Placeholder 3"/>
          <p:cNvSpPr>
            <a:spLocks noGrp="1"/>
          </p:cNvSpPr>
          <p:nvPr>
            <p:ph type="sldNum" sz="quarter" idx="5"/>
          </p:nvPr>
        </p:nvSpPr>
        <p:spPr/>
        <p:txBody>
          <a:bodyPr/>
          <a:lstStyle/>
          <a:p>
            <a:fld id="{535D89BC-17D2-4FCC-8972-CE18E4E6E4D5}" type="slidenum">
              <a:rPr lang="en-SG" smtClean="0"/>
              <a:t>35</a:t>
            </a:fld>
            <a:endParaRPr lang="en-SG"/>
          </a:p>
        </p:txBody>
      </p:sp>
    </p:spTree>
    <p:extLst>
      <p:ext uri="{BB962C8B-B14F-4D97-AF65-F5344CB8AC3E}">
        <p14:creationId xmlns:p14="http://schemas.microsoft.com/office/powerpoint/2010/main" val="727619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Although CNNs tend to be associated with computer vision rather than NLP tasks, the literature suggests that 1-dimensional CNNs can be utilized for abuse detection tasks. I thus trained two models, one on 100-dimensional and one on 300-dimensional </a:t>
            </a:r>
            <a:r>
              <a:rPr lang="en-US" b="0" i="0" dirty="0" err="1">
                <a:solidFill>
                  <a:srgbClr val="000000"/>
                </a:solidFill>
                <a:effectLst/>
                <a:latin typeface="Helvetica Neue"/>
              </a:rPr>
              <a:t>GloVE</a:t>
            </a:r>
            <a:r>
              <a:rPr lang="en-US" b="0" i="0" dirty="0">
                <a:solidFill>
                  <a:srgbClr val="000000"/>
                </a:solidFill>
                <a:effectLst/>
                <a:latin typeface="Helvetica Neue"/>
              </a:rPr>
              <a:t> embeddings. There was less overfitting for these models, but the model performance was quite far below the baseline for the train and test, so I did not experiment further.</a:t>
            </a:r>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36</a:t>
            </a:fld>
            <a:endParaRPr lang="en-SG"/>
          </a:p>
        </p:txBody>
      </p:sp>
    </p:spTree>
    <p:extLst>
      <p:ext uri="{BB962C8B-B14F-4D97-AF65-F5344CB8AC3E}">
        <p14:creationId xmlns:p14="http://schemas.microsoft.com/office/powerpoint/2010/main" val="3281644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Finally, the last model I tried was BERT, which is a state of the art pre-trained model used for NLP tasks. According to the literature, BERT only needs to be trained for 1 to 3 epochs, so I trained BERT on the Wikipedia comments for 3 epochs. While </a:t>
            </a:r>
            <a:r>
              <a:rPr lang="en-SG" b="0" i="0" dirty="0">
                <a:solidFill>
                  <a:srgbClr val="000000"/>
                </a:solidFill>
                <a:effectLst/>
                <a:latin typeface="Helvetica Neue"/>
              </a:rPr>
              <a:t>t</a:t>
            </a:r>
            <a:r>
              <a:rPr lang="en-SG" dirty="0"/>
              <a:t>he train and test performance was the best amongst all the models, the scores and learning curves suggest that I may have overtrained the model. It would probably have been better to train for only 1 epoch.</a:t>
            </a:r>
            <a:br>
              <a:rPr lang="en-SG" dirty="0"/>
            </a:br>
            <a:endParaRPr lang="en-SG" dirty="0"/>
          </a:p>
          <a:p>
            <a:r>
              <a:rPr lang="en-SG" dirty="0"/>
              <a:t>It was a pity to see that BERT did not perform so well on the Ao3 set. With a large enough set of Ao3 comments to train it on, BERT would probably have worked well.</a:t>
            </a:r>
          </a:p>
        </p:txBody>
      </p:sp>
      <p:sp>
        <p:nvSpPr>
          <p:cNvPr id="4" name="Slide Number Placeholder 3"/>
          <p:cNvSpPr>
            <a:spLocks noGrp="1"/>
          </p:cNvSpPr>
          <p:nvPr>
            <p:ph type="sldNum" sz="quarter" idx="5"/>
          </p:nvPr>
        </p:nvSpPr>
        <p:spPr/>
        <p:txBody>
          <a:bodyPr/>
          <a:lstStyle/>
          <a:p>
            <a:fld id="{535D89BC-17D2-4FCC-8972-CE18E4E6E4D5}" type="slidenum">
              <a:rPr lang="en-SG" smtClean="0"/>
              <a:t>37</a:t>
            </a:fld>
            <a:endParaRPr lang="en-SG"/>
          </a:p>
        </p:txBody>
      </p:sp>
    </p:spTree>
    <p:extLst>
      <p:ext uri="{BB962C8B-B14F-4D97-AF65-F5344CB8AC3E}">
        <p14:creationId xmlns:p14="http://schemas.microsoft.com/office/powerpoint/2010/main" val="2584917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the end, after 2 days of frantic modelling, the first model I did was the one that performed the best on Ao3 comments.</a:t>
            </a:r>
          </a:p>
        </p:txBody>
      </p:sp>
      <p:sp>
        <p:nvSpPr>
          <p:cNvPr id="4" name="Slide Number Placeholder 3"/>
          <p:cNvSpPr>
            <a:spLocks noGrp="1"/>
          </p:cNvSpPr>
          <p:nvPr>
            <p:ph type="sldNum" sz="quarter" idx="5"/>
          </p:nvPr>
        </p:nvSpPr>
        <p:spPr/>
        <p:txBody>
          <a:bodyPr/>
          <a:lstStyle/>
          <a:p>
            <a:fld id="{535D89BC-17D2-4FCC-8972-CE18E4E6E4D5}" type="slidenum">
              <a:rPr lang="en-SG" smtClean="0"/>
              <a:t>38</a:t>
            </a:fld>
            <a:endParaRPr lang="en-SG"/>
          </a:p>
        </p:txBody>
      </p:sp>
    </p:spTree>
    <p:extLst>
      <p:ext uri="{BB962C8B-B14F-4D97-AF65-F5344CB8AC3E}">
        <p14:creationId xmlns:p14="http://schemas.microsoft.com/office/powerpoint/2010/main" val="1274182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39</a:t>
            </a:fld>
            <a:endParaRPr lang="en-SG"/>
          </a:p>
        </p:txBody>
      </p:sp>
    </p:spTree>
    <p:extLst>
      <p:ext uri="{BB962C8B-B14F-4D97-AF65-F5344CB8AC3E}">
        <p14:creationId xmlns:p14="http://schemas.microsoft.com/office/powerpoint/2010/main" val="20983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4</a:t>
            </a:fld>
            <a:endParaRPr lang="en-SG"/>
          </a:p>
        </p:txBody>
      </p:sp>
    </p:spTree>
    <p:extLst>
      <p:ext uri="{BB962C8B-B14F-4D97-AF65-F5344CB8AC3E}">
        <p14:creationId xmlns:p14="http://schemas.microsoft.com/office/powerpoint/2010/main" val="1038479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appears that the model did better at identifying abusive comments from Troll 4 and from the mixed bag of unknown abusive commenters.</a:t>
            </a:r>
          </a:p>
        </p:txBody>
      </p:sp>
      <p:sp>
        <p:nvSpPr>
          <p:cNvPr id="4" name="Slide Number Placeholder 3"/>
          <p:cNvSpPr>
            <a:spLocks noGrp="1"/>
          </p:cNvSpPr>
          <p:nvPr>
            <p:ph type="sldNum" sz="quarter" idx="5"/>
          </p:nvPr>
        </p:nvSpPr>
        <p:spPr/>
        <p:txBody>
          <a:bodyPr/>
          <a:lstStyle/>
          <a:p>
            <a:fld id="{535D89BC-17D2-4FCC-8972-CE18E4E6E4D5}" type="slidenum">
              <a:rPr lang="en-SG" smtClean="0"/>
              <a:t>40</a:t>
            </a:fld>
            <a:endParaRPr lang="en-SG"/>
          </a:p>
        </p:txBody>
      </p:sp>
    </p:spTree>
    <p:extLst>
      <p:ext uri="{BB962C8B-B14F-4D97-AF65-F5344CB8AC3E}">
        <p14:creationId xmlns:p14="http://schemas.microsoft.com/office/powerpoint/2010/main" val="574547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41</a:t>
            </a:fld>
            <a:endParaRPr lang="en-SG"/>
          </a:p>
        </p:txBody>
      </p:sp>
    </p:spTree>
    <p:extLst>
      <p:ext uri="{BB962C8B-B14F-4D97-AF65-F5344CB8AC3E}">
        <p14:creationId xmlns:p14="http://schemas.microsoft.com/office/powerpoint/2010/main" val="3917762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42</a:t>
            </a:fld>
            <a:endParaRPr lang="en-SG"/>
          </a:p>
        </p:txBody>
      </p:sp>
    </p:spTree>
    <p:extLst>
      <p:ext uri="{BB962C8B-B14F-4D97-AF65-F5344CB8AC3E}">
        <p14:creationId xmlns:p14="http://schemas.microsoft.com/office/powerpoint/2010/main" val="26980330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LSTM model was able to outperform the baseline model, but is subject to a number of key weaknesses.</a:t>
            </a:r>
            <a:br>
              <a:rPr lang="en-SG" dirty="0"/>
            </a:br>
            <a:endParaRPr lang="en-SG" dirty="0"/>
          </a:p>
          <a:p>
            <a:r>
              <a:rPr lang="en-SG" dirty="0"/>
              <a:t>According to the literature, this last weakness can likely be helped by using character-level rather than word-level embeddings with a 1D CNN. However, the other two weaknesses will likely require tailored training data to improve. There are two options available. Either we can attempt to choose a better dataset to train on, which would be difficult because fanfiction-terms can be very specific, or we can collect and label Ao3 comments to create a train dataset. The second option, while time-consuming, is likely to lead to better performance.</a:t>
            </a:r>
          </a:p>
        </p:txBody>
      </p:sp>
      <p:sp>
        <p:nvSpPr>
          <p:cNvPr id="4" name="Slide Number Placeholder 3"/>
          <p:cNvSpPr>
            <a:spLocks noGrp="1"/>
          </p:cNvSpPr>
          <p:nvPr>
            <p:ph type="sldNum" sz="quarter" idx="5"/>
          </p:nvPr>
        </p:nvSpPr>
        <p:spPr/>
        <p:txBody>
          <a:bodyPr/>
          <a:lstStyle/>
          <a:p>
            <a:fld id="{535D89BC-17D2-4FCC-8972-CE18E4E6E4D5}" type="slidenum">
              <a:rPr lang="en-SG" smtClean="0"/>
              <a:t>43</a:t>
            </a:fld>
            <a:endParaRPr lang="en-SG"/>
          </a:p>
        </p:txBody>
      </p:sp>
    </p:spTree>
    <p:extLst>
      <p:ext uri="{BB962C8B-B14F-4D97-AF65-F5344CB8AC3E}">
        <p14:creationId xmlns:p14="http://schemas.microsoft.com/office/powerpoint/2010/main" val="6586624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Recommendations are organized into three main types.</a:t>
            </a:r>
          </a:p>
        </p:txBody>
      </p:sp>
      <p:sp>
        <p:nvSpPr>
          <p:cNvPr id="4" name="Slide Number Placeholder 3"/>
          <p:cNvSpPr>
            <a:spLocks noGrp="1"/>
          </p:cNvSpPr>
          <p:nvPr>
            <p:ph type="sldNum" sz="quarter" idx="5"/>
          </p:nvPr>
        </p:nvSpPr>
        <p:spPr/>
        <p:txBody>
          <a:bodyPr/>
          <a:lstStyle/>
          <a:p>
            <a:fld id="{535D89BC-17D2-4FCC-8972-CE18E4E6E4D5}" type="slidenum">
              <a:rPr lang="en-SG" smtClean="0"/>
              <a:t>44</a:t>
            </a:fld>
            <a:endParaRPr lang="en-SG"/>
          </a:p>
        </p:txBody>
      </p:sp>
    </p:spTree>
    <p:extLst>
      <p:ext uri="{BB962C8B-B14F-4D97-AF65-F5344CB8AC3E}">
        <p14:creationId xmlns:p14="http://schemas.microsoft.com/office/powerpoint/2010/main" val="2666261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5</a:t>
            </a:fld>
            <a:endParaRPr lang="en-SG"/>
          </a:p>
        </p:txBody>
      </p:sp>
    </p:spTree>
    <p:extLst>
      <p:ext uri="{BB962C8B-B14F-4D97-AF65-F5344CB8AC3E}">
        <p14:creationId xmlns:p14="http://schemas.microsoft.com/office/powerpoint/2010/main" val="830218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Fanfiction communities have been met with numerous challenges in the past. The first challenge is the issue of censorship by webhosts. A second major challenge is the issue of legal threats from copyright holders, most famously Anne Rice (author of the Vampire Chronicles) and her crackdown on fanfiction authors in 2000 which involved her not just sending threatening legal letters, but also cyberstalking, </a:t>
            </a:r>
            <a:r>
              <a:rPr lang="en-SG" dirty="0" err="1"/>
              <a:t>doxxing</a:t>
            </a:r>
            <a:r>
              <a:rPr lang="en-SG" dirty="0"/>
              <a:t>, and harassing them even after they had removed their fanfiction.</a:t>
            </a:r>
          </a:p>
          <a:p>
            <a:endParaRPr lang="en-SG" dirty="0"/>
          </a:p>
          <a:p>
            <a:r>
              <a:rPr lang="en-SG" dirty="0"/>
              <a:t>Ao3 was created specifically to address these challenges. Ao3 was started with the specific purpose of hosting fanfiction. Their anti-censorship stance was a direct response to censorship crackdowns that affected fanfiction communities on other sites. At the same time, Ao3 also invests in and supports legal advocacy for fanfiction communities, which includes legal advocacy for fans who may come under threat from authors like Anne Rice. </a:t>
            </a:r>
          </a:p>
          <a:p>
            <a:endParaRPr lang="en-SG" dirty="0"/>
          </a:p>
          <a:p>
            <a:r>
              <a:rPr lang="en-SG" dirty="0"/>
              <a:t>More recently, Ao3 has begun to come under serious fire in more recent years for slow response to issues of abuse and harassment on its platform. There is still a lack of protective features against harassment. Although authors CAN turn off anonymous commenting, should authors continue to be targeted by registered troll accounts, their only next option is to turn on comment moderation. However, in comment moderation mode, all comments must be approved by the author before they become visible to readers. It thus fails to protect the author, who must still sift through the abusive content.</a:t>
            </a:r>
          </a:p>
          <a:p>
            <a:endParaRPr lang="en-SG" dirty="0"/>
          </a:p>
          <a:p>
            <a:r>
              <a:rPr lang="en-SG" dirty="0"/>
              <a:t>Authors of colour are especially vulnerable to racist trolling and hate speech. Criticisms against Ao3’s handling of racist harassment came to a peak in the last two years, coinciding with the peak of the BLM movement, culminating in the publishing of an open letter in 2020, which called for changes to Ao3’s technological structures and abuse policies that specifically address racist content and racist trolling.</a:t>
            </a:r>
          </a:p>
        </p:txBody>
      </p:sp>
      <p:sp>
        <p:nvSpPr>
          <p:cNvPr id="4" name="Slide Number Placeholder 3"/>
          <p:cNvSpPr>
            <a:spLocks noGrp="1"/>
          </p:cNvSpPr>
          <p:nvPr>
            <p:ph type="sldNum" sz="quarter" idx="5"/>
          </p:nvPr>
        </p:nvSpPr>
        <p:spPr/>
        <p:txBody>
          <a:bodyPr/>
          <a:lstStyle/>
          <a:p>
            <a:fld id="{535D89BC-17D2-4FCC-8972-CE18E4E6E4D5}" type="slidenum">
              <a:rPr lang="en-SG" smtClean="0"/>
              <a:t>6</a:t>
            </a:fld>
            <a:endParaRPr lang="en-SG"/>
          </a:p>
        </p:txBody>
      </p:sp>
    </p:spTree>
    <p:extLst>
      <p:ext uri="{BB962C8B-B14F-4D97-AF65-F5344CB8AC3E}">
        <p14:creationId xmlns:p14="http://schemas.microsoft.com/office/powerpoint/2010/main" val="375944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7</a:t>
            </a:fld>
            <a:endParaRPr lang="en-SG"/>
          </a:p>
        </p:txBody>
      </p:sp>
    </p:spTree>
    <p:extLst>
      <p:ext uri="{BB962C8B-B14F-4D97-AF65-F5344CB8AC3E}">
        <p14:creationId xmlns:p14="http://schemas.microsoft.com/office/powerpoint/2010/main" val="181558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35D89BC-17D2-4FCC-8972-CE18E4E6E4D5}" type="slidenum">
              <a:rPr lang="en-SG" smtClean="0"/>
              <a:t>8</a:t>
            </a:fld>
            <a:endParaRPr lang="en-SG"/>
          </a:p>
        </p:txBody>
      </p:sp>
    </p:spTree>
    <p:extLst>
      <p:ext uri="{BB962C8B-B14F-4D97-AF65-F5344CB8AC3E}">
        <p14:creationId xmlns:p14="http://schemas.microsoft.com/office/powerpoint/2010/main" val="2138839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One of the key issues that limit the development of machine learning in this area, is the lack of sufficient labelled data necessary to train a model. As such, a key choice that I had to make early on was to use a different dataset for training and validation, before the model is ultimately tested on actual Ao3 comments.</a:t>
            </a:r>
          </a:p>
          <a:p>
            <a:endParaRPr lang="en-SG" dirty="0"/>
          </a:p>
          <a:p>
            <a:r>
              <a:rPr lang="en-SG" dirty="0"/>
              <a:t>Test data was comprised of 320 Ao3 comments which I manually compiled and labelled. The abusive comments were obtained by searching the names of four trolls known to comment on fanfiction of a popular Chinese drama. By searching their names, I found two datasets of abusive comments for one troll, several documents containing screenshots from other known trolls, and also many screenshots posted directly to Twitter.</a:t>
            </a:r>
          </a:p>
        </p:txBody>
      </p:sp>
      <p:sp>
        <p:nvSpPr>
          <p:cNvPr id="4" name="Slide Number Placeholder 3"/>
          <p:cNvSpPr>
            <a:spLocks noGrp="1"/>
          </p:cNvSpPr>
          <p:nvPr>
            <p:ph type="sldNum" sz="quarter" idx="5"/>
          </p:nvPr>
        </p:nvSpPr>
        <p:spPr/>
        <p:txBody>
          <a:bodyPr/>
          <a:lstStyle/>
          <a:p>
            <a:fld id="{535D89BC-17D2-4FCC-8972-CE18E4E6E4D5}" type="slidenum">
              <a:rPr lang="en-SG" smtClean="0"/>
              <a:t>9</a:t>
            </a:fld>
            <a:endParaRPr lang="en-SG"/>
          </a:p>
        </p:txBody>
      </p:sp>
    </p:spTree>
    <p:extLst>
      <p:ext uri="{BB962C8B-B14F-4D97-AF65-F5344CB8AC3E}">
        <p14:creationId xmlns:p14="http://schemas.microsoft.com/office/powerpoint/2010/main" val="882173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jpe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8.jpe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6.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jpe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8.jpeg"/><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8.jpeg"/><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8.jpe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chart" Target="../charts/chart2.xml"/><Relationship Id="rId5" Type="http://schemas.openxmlformats.org/officeDocument/2006/relationships/image" Target="../media/image4.png"/><Relationship Id="rId10" Type="http://schemas.openxmlformats.org/officeDocument/2006/relationships/chart" Target="../charts/chart1.xml"/><Relationship Id="rId4" Type="http://schemas.openxmlformats.org/officeDocument/2006/relationships/image" Target="../media/image3.svg"/><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8.jpeg"/><Relationship Id="rId4" Type="http://schemas.openxmlformats.org/officeDocument/2006/relationships/image" Target="../media/image3.sv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8.jpeg"/><Relationship Id="rId4" Type="http://schemas.openxmlformats.org/officeDocument/2006/relationships/image" Target="../media/image3.sv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jpeg"/><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8.jpeg"/><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8.jpeg"/><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8.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8.jpeg"/><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8.jpeg"/><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image" Target="../media/image3.svg"/><Relationship Id="rId9"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000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EEC3CD3-BDC3-4428-853E-47F7FA0EF27B}"/>
              </a:ext>
            </a:extLst>
          </p:cNvPr>
          <p:cNvSpPr/>
          <p:nvPr/>
        </p:nvSpPr>
        <p:spPr>
          <a:xfrm>
            <a:off x="0" y="6286500"/>
            <a:ext cx="18288000" cy="4110227"/>
          </a:xfrm>
          <a:prstGeom prst="rect">
            <a:avLst/>
          </a:prstGeom>
          <a:solidFill>
            <a:schemeClr val="bg1">
              <a:lumMod val="95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pic>
        <p:nvPicPr>
          <p:cNvPr id="2052" name="Picture 4" descr="The Era of Wattpad Is Over — Long Live Archive of Our Own">
            <a:extLst>
              <a:ext uri="{FF2B5EF4-FFF2-40B4-BE49-F238E27FC236}">
                <a16:creationId xmlns:a16="http://schemas.microsoft.com/office/drawing/2014/main" id="{AFB27F89-36BE-43CE-A047-EBC1EEFC493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791" t="6780" r="7442" b="7958"/>
          <a:stretch/>
        </p:blipFill>
        <p:spPr bwMode="auto">
          <a:xfrm>
            <a:off x="13258800" y="800100"/>
            <a:ext cx="4267200" cy="2895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FC825D8-5FF5-4955-A6DE-06D4DE5931EC}"/>
              </a:ext>
            </a:extLst>
          </p:cNvPr>
          <p:cNvGrpSpPr/>
          <p:nvPr/>
        </p:nvGrpSpPr>
        <p:grpSpPr>
          <a:xfrm>
            <a:off x="1507959" y="4271997"/>
            <a:ext cx="13122441" cy="3919503"/>
            <a:chOff x="1126960" y="3793348"/>
            <a:chExt cx="13122441" cy="3919503"/>
          </a:xfrm>
        </p:grpSpPr>
        <p:grpSp>
          <p:nvGrpSpPr>
            <p:cNvPr id="7" name="Group 7"/>
            <p:cNvGrpSpPr/>
            <p:nvPr/>
          </p:nvGrpSpPr>
          <p:grpSpPr>
            <a:xfrm>
              <a:off x="1126960" y="3793348"/>
              <a:ext cx="13122441" cy="3919503"/>
              <a:chOff x="0" y="0"/>
              <a:chExt cx="10970306" cy="3276688"/>
            </a:xfrm>
          </p:grpSpPr>
          <p:sp>
            <p:nvSpPr>
              <p:cNvPr id="8" name="Freeform 8"/>
              <p:cNvSpPr/>
              <p:nvPr/>
            </p:nvSpPr>
            <p:spPr>
              <a:xfrm>
                <a:off x="31750" y="31750"/>
                <a:ext cx="10906806" cy="3213188"/>
              </a:xfrm>
              <a:custGeom>
                <a:avLst/>
                <a:gdLst/>
                <a:ahLst/>
                <a:cxnLst/>
                <a:rect l="l" t="t" r="r" b="b"/>
                <a:pathLst>
                  <a:path w="10906806" h="3213188">
                    <a:moveTo>
                      <a:pt x="10814095" y="3213188"/>
                    </a:moveTo>
                    <a:lnTo>
                      <a:pt x="92710" y="3213188"/>
                    </a:lnTo>
                    <a:cubicBezTo>
                      <a:pt x="41910" y="3213188"/>
                      <a:pt x="0" y="3171278"/>
                      <a:pt x="0" y="3120478"/>
                    </a:cubicBezTo>
                    <a:lnTo>
                      <a:pt x="0" y="92710"/>
                    </a:lnTo>
                    <a:cubicBezTo>
                      <a:pt x="0" y="41910"/>
                      <a:pt x="41910" y="0"/>
                      <a:pt x="92710" y="0"/>
                    </a:cubicBezTo>
                    <a:lnTo>
                      <a:pt x="10812825" y="0"/>
                    </a:lnTo>
                    <a:cubicBezTo>
                      <a:pt x="10863625" y="0"/>
                      <a:pt x="10905535" y="41910"/>
                      <a:pt x="10905535" y="92710"/>
                    </a:cubicBezTo>
                    <a:lnTo>
                      <a:pt x="10905535" y="3119208"/>
                    </a:lnTo>
                    <a:cubicBezTo>
                      <a:pt x="10906806" y="3171278"/>
                      <a:pt x="10864895" y="3213188"/>
                      <a:pt x="10814095" y="3213188"/>
                    </a:cubicBezTo>
                    <a:close/>
                  </a:path>
                </a:pathLst>
              </a:custGeom>
              <a:solidFill>
                <a:srgbClr val="FFFFFF"/>
              </a:solidFill>
            </p:spPr>
            <p:txBody>
              <a:bodyPr/>
              <a:lstStyle/>
              <a:p>
                <a:endParaRPr lang="en-SG" dirty="0"/>
              </a:p>
            </p:txBody>
          </p:sp>
          <p:sp>
            <p:nvSpPr>
              <p:cNvPr id="9" name="Freeform 9"/>
              <p:cNvSpPr/>
              <p:nvPr/>
            </p:nvSpPr>
            <p:spPr>
              <a:xfrm>
                <a:off x="0" y="0"/>
                <a:ext cx="10970306" cy="3276688"/>
              </a:xfrm>
              <a:custGeom>
                <a:avLst/>
                <a:gdLst/>
                <a:ahLst/>
                <a:cxnLst/>
                <a:rect l="l" t="t" r="r" b="b"/>
                <a:pathLst>
                  <a:path w="10970306" h="3276688">
                    <a:moveTo>
                      <a:pt x="10845845" y="59690"/>
                    </a:moveTo>
                    <a:cubicBezTo>
                      <a:pt x="10881405" y="59690"/>
                      <a:pt x="10910615" y="88900"/>
                      <a:pt x="10910615" y="124460"/>
                    </a:cubicBezTo>
                    <a:lnTo>
                      <a:pt x="10910615" y="3152229"/>
                    </a:lnTo>
                    <a:cubicBezTo>
                      <a:pt x="10910615" y="3187788"/>
                      <a:pt x="10881405" y="3216998"/>
                      <a:pt x="10845845" y="3216998"/>
                    </a:cubicBezTo>
                    <a:lnTo>
                      <a:pt x="124460" y="3216998"/>
                    </a:lnTo>
                    <a:cubicBezTo>
                      <a:pt x="88900" y="3216998"/>
                      <a:pt x="59690" y="3187788"/>
                      <a:pt x="59690" y="3152229"/>
                    </a:cubicBezTo>
                    <a:lnTo>
                      <a:pt x="59690" y="124460"/>
                    </a:lnTo>
                    <a:cubicBezTo>
                      <a:pt x="59690" y="88900"/>
                      <a:pt x="88900" y="59690"/>
                      <a:pt x="124460" y="59690"/>
                    </a:cubicBezTo>
                    <a:lnTo>
                      <a:pt x="10845845" y="59690"/>
                    </a:lnTo>
                    <a:moveTo>
                      <a:pt x="10845845" y="0"/>
                    </a:moveTo>
                    <a:lnTo>
                      <a:pt x="124460" y="0"/>
                    </a:lnTo>
                    <a:cubicBezTo>
                      <a:pt x="55880" y="0"/>
                      <a:pt x="0" y="55880"/>
                      <a:pt x="0" y="124460"/>
                    </a:cubicBezTo>
                    <a:lnTo>
                      <a:pt x="0" y="3152229"/>
                    </a:lnTo>
                    <a:cubicBezTo>
                      <a:pt x="0" y="3220808"/>
                      <a:pt x="55880" y="3276688"/>
                      <a:pt x="124460" y="3276688"/>
                    </a:cubicBezTo>
                    <a:lnTo>
                      <a:pt x="10845845" y="3276688"/>
                    </a:lnTo>
                    <a:cubicBezTo>
                      <a:pt x="10914425" y="3276688"/>
                      <a:pt x="10970306" y="3220808"/>
                      <a:pt x="10970306" y="3152229"/>
                    </a:cubicBezTo>
                    <a:lnTo>
                      <a:pt x="10970306" y="124460"/>
                    </a:lnTo>
                    <a:cubicBezTo>
                      <a:pt x="10970306" y="55880"/>
                      <a:pt x="10914425" y="0"/>
                      <a:pt x="10845845" y="0"/>
                    </a:cubicBezTo>
                    <a:close/>
                  </a:path>
                </a:pathLst>
              </a:custGeom>
              <a:solidFill>
                <a:srgbClr val="000000"/>
              </a:solidFill>
            </p:spPr>
          </p:sp>
        </p:grpSp>
        <p:sp>
          <p:nvSpPr>
            <p:cNvPr id="10" name="TextBox 10"/>
            <p:cNvSpPr txBox="1"/>
            <p:nvPr/>
          </p:nvSpPr>
          <p:spPr>
            <a:xfrm>
              <a:off x="1660360" y="4610100"/>
              <a:ext cx="12004060" cy="1644681"/>
            </a:xfrm>
            <a:prstGeom prst="rect">
              <a:avLst/>
            </a:prstGeom>
          </p:spPr>
          <p:txBody>
            <a:bodyPr wrap="square" lIns="0" tIns="0" rIns="0" bIns="0" rtlCol="0" anchor="t">
              <a:spAutoFit/>
            </a:bodyPr>
            <a:lstStyle/>
            <a:p>
              <a:pPr algn="ctr">
                <a:lnSpc>
                  <a:spcPts val="12480"/>
                </a:lnSpc>
              </a:pPr>
              <a:r>
                <a:rPr lang="en-US" sz="11500" dirty="0">
                  <a:solidFill>
                    <a:schemeClr val="accent3">
                      <a:lumMod val="50000"/>
                    </a:schemeClr>
                  </a:solidFill>
                  <a:latin typeface="Modern Love" panose="04090805081005020601" pitchFamily="82" charset="0"/>
                </a:rPr>
                <a:t>Abuse Detection</a:t>
              </a:r>
            </a:p>
          </p:txBody>
        </p:sp>
        <p:sp>
          <p:nvSpPr>
            <p:cNvPr id="11" name="TextBox 10">
              <a:extLst>
                <a:ext uri="{FF2B5EF4-FFF2-40B4-BE49-F238E27FC236}">
                  <a16:creationId xmlns:a16="http://schemas.microsoft.com/office/drawing/2014/main" id="{41E86CE0-22F0-49FA-9836-E3B78DFA1A33}"/>
                </a:ext>
              </a:extLst>
            </p:cNvPr>
            <p:cNvSpPr txBox="1"/>
            <p:nvPr/>
          </p:nvSpPr>
          <p:spPr>
            <a:xfrm>
              <a:off x="1660360" y="5539215"/>
              <a:ext cx="12004060" cy="1433085"/>
            </a:xfrm>
            <a:prstGeom prst="rect">
              <a:avLst/>
            </a:prstGeom>
            <a:ln>
              <a:noFill/>
            </a:ln>
          </p:spPr>
          <p:txBody>
            <a:bodyPr wrap="square" lIns="0" tIns="0" rIns="0" bIns="0" rtlCol="0" anchor="t">
              <a:spAutoFit/>
            </a:bodyPr>
            <a:lstStyle/>
            <a:p>
              <a:pPr algn="ctr">
                <a:lnSpc>
                  <a:spcPts val="12480"/>
                </a:lnSpc>
              </a:pPr>
              <a:r>
                <a:rPr lang="en-US" sz="6000" dirty="0">
                  <a:solidFill>
                    <a:schemeClr val="accent3">
                      <a:lumMod val="60000"/>
                      <a:lumOff val="40000"/>
                    </a:schemeClr>
                  </a:solidFill>
                  <a:latin typeface="Modern Love" panose="04090805081005020601" pitchFamily="82" charset="0"/>
                </a:rPr>
                <a:t>in Ao3 comments</a:t>
              </a:r>
            </a:p>
          </p:txBody>
        </p:sp>
        <p:cxnSp>
          <p:nvCxnSpPr>
            <p:cNvPr id="3" name="Straight Connector 2">
              <a:extLst>
                <a:ext uri="{FF2B5EF4-FFF2-40B4-BE49-F238E27FC236}">
                  <a16:creationId xmlns:a16="http://schemas.microsoft.com/office/drawing/2014/main" id="{C9456BCF-643A-4F34-BDF4-1F10CBB3A99A}"/>
                </a:ext>
              </a:extLst>
            </p:cNvPr>
            <p:cNvCxnSpPr>
              <a:cxnSpLocks/>
            </p:cNvCxnSpPr>
            <p:nvPr/>
          </p:nvCxnSpPr>
          <p:spPr>
            <a:xfrm>
              <a:off x="2209800" y="6438900"/>
              <a:ext cx="1828800" cy="0"/>
            </a:xfrm>
            <a:prstGeom prst="line">
              <a:avLst/>
            </a:prstGeom>
            <a:ln w="762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5B24A2-2D36-476E-BA2D-76EB1F31985F}"/>
                </a:ext>
              </a:extLst>
            </p:cNvPr>
            <p:cNvCxnSpPr>
              <a:cxnSpLocks/>
            </p:cNvCxnSpPr>
            <p:nvPr/>
          </p:nvCxnSpPr>
          <p:spPr>
            <a:xfrm>
              <a:off x="11277600" y="6434328"/>
              <a:ext cx="1828800" cy="0"/>
            </a:xfrm>
            <a:prstGeom prst="line">
              <a:avLst/>
            </a:prstGeom>
            <a:ln w="762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Data cleaning</a:t>
              </a:r>
            </a:p>
          </p:txBody>
        </p:sp>
      </p:grpSp>
      <p:sp>
        <p:nvSpPr>
          <p:cNvPr id="18" name="Rectangle: Rounded Corners 17">
            <a:extLst>
              <a:ext uri="{FF2B5EF4-FFF2-40B4-BE49-F238E27FC236}">
                <a16:creationId xmlns:a16="http://schemas.microsoft.com/office/drawing/2014/main" id="{2C5D229F-D88A-40F6-A18A-5213187D034A}"/>
              </a:ext>
            </a:extLst>
          </p:cNvPr>
          <p:cNvSpPr/>
          <p:nvPr/>
        </p:nvSpPr>
        <p:spPr>
          <a:xfrm>
            <a:off x="3429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pic>
        <p:nvPicPr>
          <p:cNvPr id="9" name="Picture 8">
            <a:extLst>
              <a:ext uri="{FF2B5EF4-FFF2-40B4-BE49-F238E27FC236}">
                <a16:creationId xmlns:a16="http://schemas.microsoft.com/office/drawing/2014/main" id="{FEF5BDBD-61C0-492F-B0D4-A81CE89B6486}"/>
              </a:ext>
            </a:extLst>
          </p:cNvPr>
          <p:cNvPicPr>
            <a:picLocks noChangeAspect="1"/>
          </p:cNvPicPr>
          <p:nvPr/>
        </p:nvPicPr>
        <p:blipFill>
          <a:blip r:embed="rId6"/>
          <a:stretch>
            <a:fillRect/>
          </a:stretch>
        </p:blipFill>
        <p:spPr>
          <a:xfrm>
            <a:off x="10788722" y="2019300"/>
            <a:ext cx="5844252" cy="3806167"/>
          </a:xfrm>
          <a:prstGeom prst="rect">
            <a:avLst/>
          </a:prstGeom>
        </p:spPr>
      </p:pic>
      <p:pic>
        <p:nvPicPr>
          <p:cNvPr id="15" name="Picture 14">
            <a:extLst>
              <a:ext uri="{FF2B5EF4-FFF2-40B4-BE49-F238E27FC236}">
                <a16:creationId xmlns:a16="http://schemas.microsoft.com/office/drawing/2014/main" id="{C334D225-6AB5-4A65-9D57-F3B5A923AD60}"/>
              </a:ext>
            </a:extLst>
          </p:cNvPr>
          <p:cNvPicPr>
            <a:picLocks noChangeAspect="1"/>
          </p:cNvPicPr>
          <p:nvPr/>
        </p:nvPicPr>
        <p:blipFill>
          <a:blip r:embed="rId7"/>
          <a:stretch>
            <a:fillRect/>
          </a:stretch>
        </p:blipFill>
        <p:spPr>
          <a:xfrm>
            <a:off x="10543097" y="1962145"/>
            <a:ext cx="7725853" cy="5363323"/>
          </a:xfrm>
          <a:prstGeom prst="rect">
            <a:avLst/>
          </a:prstGeom>
        </p:spPr>
      </p:pic>
      <p:sp>
        <p:nvSpPr>
          <p:cNvPr id="32" name="TextBox 31">
            <a:extLst>
              <a:ext uri="{FF2B5EF4-FFF2-40B4-BE49-F238E27FC236}">
                <a16:creationId xmlns:a16="http://schemas.microsoft.com/office/drawing/2014/main" id="{1AE21496-4F8B-45BE-91BD-31746C390D00}"/>
              </a:ext>
            </a:extLst>
          </p:cNvPr>
          <p:cNvSpPr txBox="1"/>
          <p:nvPr/>
        </p:nvSpPr>
        <p:spPr>
          <a:xfrm flipH="1">
            <a:off x="914400" y="2324100"/>
            <a:ext cx="7543800" cy="4355038"/>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WIKIPEDIA SET (TRAINING)</a:t>
            </a:r>
          </a:p>
          <a:p>
            <a:pPr marL="457200" indent="-457200">
              <a:spcAft>
                <a:spcPts val="1200"/>
              </a:spcAft>
              <a:buFont typeface="Arial" panose="020B0604020202020204" pitchFamily="34" charset="0"/>
              <a:buChar char="•"/>
            </a:pPr>
            <a:r>
              <a:rPr lang="en-SG" sz="2800" dirty="0">
                <a:latin typeface="Daytona Light" panose="020B0304030503040204" pitchFamily="34" charset="0"/>
              </a:rPr>
              <a:t>Feature engineering</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attack: 1 if majority scored 1, else 0</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toxicity (1-5): mean score given</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aggression (1-7): mean score given</a:t>
            </a:r>
          </a:p>
          <a:p>
            <a:pPr marL="914400" lvl="1" indent="-457200">
              <a:spcAft>
                <a:spcPts val="1200"/>
              </a:spcAft>
              <a:buFont typeface="Arial" panose="020B0604020202020204" pitchFamily="34" charset="0"/>
              <a:buChar char="•"/>
            </a:pPr>
            <a:endParaRPr lang="en-SG" sz="300" dirty="0">
              <a:latin typeface="Daytona Light" panose="020B0304030503040204" pitchFamily="34" charset="0"/>
            </a:endParaRPr>
          </a:p>
          <a:p>
            <a:pPr marL="457200" indent="-457200">
              <a:spcAft>
                <a:spcPts val="1200"/>
              </a:spcAft>
              <a:buFont typeface="Arial" panose="020B0604020202020204" pitchFamily="34" charset="0"/>
              <a:buChar char="•"/>
            </a:pPr>
            <a:r>
              <a:rPr lang="en-SG" sz="2800" dirty="0">
                <a:latin typeface="Daytona Light" panose="020B0304030503040204" pitchFamily="34" charset="0"/>
              </a:rPr>
              <a:t>Removal of outliers (mean </a:t>
            </a:r>
            <a:r>
              <a:rPr lang="en-SG" sz="2800" u="sng" dirty="0">
                <a:latin typeface="Daytona Light" panose="020B0304030503040204" pitchFamily="34" charset="0"/>
              </a:rPr>
              <a:t>+</a:t>
            </a:r>
            <a:r>
              <a:rPr lang="en-SG" sz="2800" dirty="0">
                <a:latin typeface="Daytona Light" panose="020B0304030503040204" pitchFamily="34" charset="0"/>
              </a:rPr>
              <a:t> 3SD)</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Comments that were abnormally long</a:t>
            </a:r>
          </a:p>
        </p:txBody>
      </p:sp>
      <p:pic>
        <p:nvPicPr>
          <p:cNvPr id="12" name="Picture 11">
            <a:extLst>
              <a:ext uri="{FF2B5EF4-FFF2-40B4-BE49-F238E27FC236}">
                <a16:creationId xmlns:a16="http://schemas.microsoft.com/office/drawing/2014/main" id="{63AB7333-DCC6-4BC0-84B7-9AD2690C1B48}"/>
              </a:ext>
            </a:extLst>
          </p:cNvPr>
          <p:cNvPicPr>
            <a:picLocks noChangeAspect="1"/>
          </p:cNvPicPr>
          <p:nvPr/>
        </p:nvPicPr>
        <p:blipFill rotWithShape="1">
          <a:blip r:embed="rId8"/>
          <a:srcRect b="23529"/>
          <a:stretch/>
        </p:blipFill>
        <p:spPr>
          <a:xfrm>
            <a:off x="9182100" y="6053823"/>
            <a:ext cx="6278361" cy="3966478"/>
          </a:xfrm>
          <a:prstGeom prst="rect">
            <a:avLst/>
          </a:prstGeom>
        </p:spPr>
      </p:pic>
    </p:spTree>
    <p:extLst>
      <p:ext uri="{BB962C8B-B14F-4D97-AF65-F5344CB8AC3E}">
        <p14:creationId xmlns:p14="http://schemas.microsoft.com/office/powerpoint/2010/main" val="17529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Data cleaning</a:t>
              </a:r>
            </a:p>
          </p:txBody>
        </p:sp>
      </p:grpSp>
      <p:pic>
        <p:nvPicPr>
          <p:cNvPr id="9" name="Picture 8">
            <a:extLst>
              <a:ext uri="{FF2B5EF4-FFF2-40B4-BE49-F238E27FC236}">
                <a16:creationId xmlns:a16="http://schemas.microsoft.com/office/drawing/2014/main" id="{BB118094-EEB0-4592-ADAE-DD4FCB579EA7}"/>
              </a:ext>
            </a:extLst>
          </p:cNvPr>
          <p:cNvPicPr>
            <a:picLocks noChangeAspect="1"/>
          </p:cNvPicPr>
          <p:nvPr/>
        </p:nvPicPr>
        <p:blipFill>
          <a:blip r:embed="rId6"/>
          <a:stretch>
            <a:fillRect/>
          </a:stretch>
        </p:blipFill>
        <p:spPr>
          <a:xfrm>
            <a:off x="9380738" y="2523928"/>
            <a:ext cx="8392912" cy="4581638"/>
          </a:xfrm>
          <a:prstGeom prst="rect">
            <a:avLst/>
          </a:prstGeom>
        </p:spPr>
      </p:pic>
      <p:pic>
        <p:nvPicPr>
          <p:cNvPr id="12" name="Picture 11">
            <a:extLst>
              <a:ext uri="{FF2B5EF4-FFF2-40B4-BE49-F238E27FC236}">
                <a16:creationId xmlns:a16="http://schemas.microsoft.com/office/drawing/2014/main" id="{BF4F0506-9DD3-4FCC-9894-139B54E32CAD}"/>
              </a:ext>
            </a:extLst>
          </p:cNvPr>
          <p:cNvPicPr>
            <a:picLocks noChangeAspect="1"/>
          </p:cNvPicPr>
          <p:nvPr/>
        </p:nvPicPr>
        <p:blipFill>
          <a:blip r:embed="rId7"/>
          <a:stretch>
            <a:fillRect/>
          </a:stretch>
        </p:blipFill>
        <p:spPr>
          <a:xfrm>
            <a:off x="11838749" y="7381634"/>
            <a:ext cx="5915851" cy="1724266"/>
          </a:xfrm>
          <a:prstGeom prst="rect">
            <a:avLst/>
          </a:prstGeom>
        </p:spPr>
      </p:pic>
      <p:sp>
        <p:nvSpPr>
          <p:cNvPr id="24" name="Rectangle 23">
            <a:extLst>
              <a:ext uri="{FF2B5EF4-FFF2-40B4-BE49-F238E27FC236}">
                <a16:creationId xmlns:a16="http://schemas.microsoft.com/office/drawing/2014/main" id="{D613FE0C-EBD3-4C02-8633-E95CD24EB073}"/>
              </a:ext>
            </a:extLst>
          </p:cNvPr>
          <p:cNvSpPr/>
          <p:nvPr/>
        </p:nvSpPr>
        <p:spPr>
          <a:xfrm>
            <a:off x="11049000" y="5524500"/>
            <a:ext cx="789749" cy="6096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8460EE7D-A852-419E-B319-8C34A86E6F5B}"/>
              </a:ext>
            </a:extLst>
          </p:cNvPr>
          <p:cNvSpPr/>
          <p:nvPr/>
        </p:nvSpPr>
        <p:spPr>
          <a:xfrm>
            <a:off x="15397748" y="3619500"/>
            <a:ext cx="789749" cy="12954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Rounded Corners 25">
            <a:extLst>
              <a:ext uri="{FF2B5EF4-FFF2-40B4-BE49-F238E27FC236}">
                <a16:creationId xmlns:a16="http://schemas.microsoft.com/office/drawing/2014/main" id="{45F424F8-891C-E26B-B9A4-8117FE7A5442}"/>
              </a:ext>
            </a:extLst>
          </p:cNvPr>
          <p:cNvSpPr/>
          <p:nvPr/>
        </p:nvSpPr>
        <p:spPr>
          <a:xfrm>
            <a:off x="3429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7" name="TextBox 26">
            <a:extLst>
              <a:ext uri="{FF2B5EF4-FFF2-40B4-BE49-F238E27FC236}">
                <a16:creationId xmlns:a16="http://schemas.microsoft.com/office/drawing/2014/main" id="{D40AF475-3635-5C7D-3BBB-28B4D5837AD6}"/>
              </a:ext>
            </a:extLst>
          </p:cNvPr>
          <p:cNvSpPr txBox="1"/>
          <p:nvPr/>
        </p:nvSpPr>
        <p:spPr>
          <a:xfrm flipH="1">
            <a:off x="914400" y="2324100"/>
            <a:ext cx="7543800" cy="7171194"/>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WIKIPEDIA SET (TRAINING)</a:t>
            </a:r>
          </a:p>
          <a:p>
            <a:pPr marL="457200" indent="-457200">
              <a:spcAft>
                <a:spcPts val="1200"/>
              </a:spcAft>
              <a:buFont typeface="Arial" panose="020B0604020202020204" pitchFamily="34" charset="0"/>
              <a:buChar char="•"/>
            </a:pPr>
            <a:r>
              <a:rPr lang="en-SG" sz="2800" dirty="0">
                <a:latin typeface="Daytona Light" panose="020B0304030503040204" pitchFamily="34" charset="0"/>
              </a:rPr>
              <a:t>Feature engineering</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attack: 1 if majority scored 1, else 0</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toxicity (1-5): mean score given</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aggression (1-7): mean score given</a:t>
            </a:r>
          </a:p>
          <a:p>
            <a:pPr marL="914400" lvl="1" indent="-457200">
              <a:spcAft>
                <a:spcPts val="1200"/>
              </a:spcAft>
              <a:buFont typeface="Arial" panose="020B0604020202020204" pitchFamily="34" charset="0"/>
              <a:buChar char="•"/>
            </a:pPr>
            <a:endParaRPr lang="en-SG" sz="300" dirty="0">
              <a:latin typeface="Daytona Light" panose="020B0304030503040204" pitchFamily="34" charset="0"/>
            </a:endParaRPr>
          </a:p>
          <a:p>
            <a:pPr marL="457200" indent="-457200">
              <a:spcAft>
                <a:spcPts val="1200"/>
              </a:spcAft>
              <a:buFont typeface="Arial" panose="020B0604020202020204" pitchFamily="34" charset="0"/>
              <a:buChar char="•"/>
            </a:pPr>
            <a:r>
              <a:rPr lang="en-SG" sz="2800" dirty="0">
                <a:latin typeface="Daytona Light" panose="020B0304030503040204" pitchFamily="34" charset="0"/>
              </a:rPr>
              <a:t>Removal of outliers (mean </a:t>
            </a:r>
            <a:r>
              <a:rPr lang="en-SG" sz="2800" u="sng" dirty="0">
                <a:latin typeface="Daytona Light" panose="020B0304030503040204" pitchFamily="34" charset="0"/>
              </a:rPr>
              <a:t>+</a:t>
            </a:r>
            <a:r>
              <a:rPr lang="en-SG" sz="2800" dirty="0">
                <a:latin typeface="Daytona Light" panose="020B0304030503040204" pitchFamily="34" charset="0"/>
              </a:rPr>
              <a:t> 3SD)</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Comments that were abnormally long</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Comments flagged “attack” but with low toxicity or aggression</a:t>
            </a:r>
          </a:p>
          <a:p>
            <a:pPr marL="914400" lvl="1" indent="-457200">
              <a:spcAft>
                <a:spcPts val="1200"/>
              </a:spcAft>
              <a:buFont typeface="Arial" panose="020B0604020202020204" pitchFamily="34" charset="0"/>
              <a:buChar char="•"/>
            </a:pPr>
            <a:r>
              <a:rPr lang="en-SG" sz="2800" dirty="0">
                <a:latin typeface="Daytona Light" panose="020B0304030503040204" pitchFamily="34" charset="0"/>
              </a:rPr>
              <a:t>Comments flagged “not attack” but with high toxicity or aggression</a:t>
            </a:r>
          </a:p>
          <a:p>
            <a:pPr marL="914400" lvl="1" indent="-457200">
              <a:spcAft>
                <a:spcPts val="1200"/>
              </a:spcAft>
              <a:buFont typeface="Arial" panose="020B0604020202020204" pitchFamily="34" charset="0"/>
              <a:buChar char="•"/>
            </a:pPr>
            <a:endParaRPr lang="en-SG" sz="300" dirty="0">
              <a:latin typeface="Daytona Light" panose="020B0304030503040204" pitchFamily="34" charset="0"/>
            </a:endParaRPr>
          </a:p>
          <a:p>
            <a:pPr marL="457200" indent="-457200">
              <a:spcAft>
                <a:spcPts val="1200"/>
              </a:spcAft>
              <a:buFont typeface="Arial" panose="020B0604020202020204" pitchFamily="34" charset="0"/>
              <a:buChar char="•"/>
            </a:pPr>
            <a:r>
              <a:rPr lang="en-SG" sz="2800" dirty="0" err="1">
                <a:latin typeface="Daytona Light" panose="020B0304030503040204" pitchFamily="34" charset="0"/>
              </a:rPr>
              <a:t>Undersampling</a:t>
            </a:r>
            <a:r>
              <a:rPr lang="en-SG" sz="2800" dirty="0">
                <a:latin typeface="Daytona Light" panose="020B0304030503040204" pitchFamily="34" charset="0"/>
              </a:rPr>
              <a:t> of majority class</a:t>
            </a:r>
          </a:p>
        </p:txBody>
      </p:sp>
    </p:spTree>
    <p:extLst>
      <p:ext uri="{BB962C8B-B14F-4D97-AF65-F5344CB8AC3E}">
        <p14:creationId xmlns:p14="http://schemas.microsoft.com/office/powerpoint/2010/main" val="370567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Data cleaning</a:t>
              </a:r>
            </a:p>
          </p:txBody>
        </p:sp>
      </p:grpSp>
      <p:cxnSp>
        <p:nvCxnSpPr>
          <p:cNvPr id="9" name="Straight Connector 8">
            <a:extLst>
              <a:ext uri="{FF2B5EF4-FFF2-40B4-BE49-F238E27FC236}">
                <a16:creationId xmlns:a16="http://schemas.microsoft.com/office/drawing/2014/main" id="{7248A4B2-7E4B-418E-9234-49997AB6AD5C}"/>
              </a:ext>
            </a:extLst>
          </p:cNvPr>
          <p:cNvCxnSpPr>
            <a:cxnSpLocks/>
          </p:cNvCxnSpPr>
          <p:nvPr/>
        </p:nvCxnSpPr>
        <p:spPr>
          <a:xfrm>
            <a:off x="6857999" y="3162300"/>
            <a:ext cx="2268582" cy="790531"/>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168FA38-77D2-4885-90EB-203D370EC259}"/>
              </a:ext>
            </a:extLst>
          </p:cNvPr>
          <p:cNvCxnSpPr>
            <a:cxnSpLocks/>
          </p:cNvCxnSpPr>
          <p:nvPr/>
        </p:nvCxnSpPr>
        <p:spPr>
          <a:xfrm>
            <a:off x="9182100" y="3971969"/>
            <a:ext cx="0" cy="6152365"/>
          </a:xfrm>
          <a:prstGeom prst="straightConnector1">
            <a:avLst/>
          </a:prstGeom>
          <a:ln w="381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71534851-4211-4A77-BA16-A93775AA7911}"/>
              </a:ext>
            </a:extLst>
          </p:cNvPr>
          <p:cNvSpPr/>
          <p:nvPr/>
        </p:nvSpPr>
        <p:spPr>
          <a:xfrm>
            <a:off x="4819650" y="5642844"/>
            <a:ext cx="8648700" cy="1177056"/>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sz="3200" dirty="0">
                <a:latin typeface="Daytona Light" panose="020B0304030503040204" pitchFamily="34" charset="0"/>
              </a:rPr>
              <a:t>Tokenize</a:t>
            </a:r>
          </a:p>
        </p:txBody>
      </p:sp>
      <p:sp>
        <p:nvSpPr>
          <p:cNvPr id="28" name="Rectangle: Rounded Corners 27">
            <a:extLst>
              <a:ext uri="{FF2B5EF4-FFF2-40B4-BE49-F238E27FC236}">
                <a16:creationId xmlns:a16="http://schemas.microsoft.com/office/drawing/2014/main" id="{586225B5-DA60-429A-B082-9262A7620354}"/>
              </a:ext>
            </a:extLst>
          </p:cNvPr>
          <p:cNvSpPr/>
          <p:nvPr/>
        </p:nvSpPr>
        <p:spPr>
          <a:xfrm>
            <a:off x="4819650" y="7056588"/>
            <a:ext cx="8648700" cy="1177056"/>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sz="3200" dirty="0">
                <a:latin typeface="Daytona Light" panose="020B0304030503040204" pitchFamily="34" charset="0"/>
              </a:rPr>
              <a:t>Remove </a:t>
            </a:r>
            <a:r>
              <a:rPr lang="en-SG" sz="3200" dirty="0" err="1">
                <a:latin typeface="Daytona Light" panose="020B0304030503040204" pitchFamily="34" charset="0"/>
              </a:rPr>
              <a:t>stopwords</a:t>
            </a:r>
            <a:endParaRPr lang="en-SG" sz="3200" dirty="0">
              <a:latin typeface="Daytona Light" panose="020B0304030503040204" pitchFamily="34" charset="0"/>
            </a:endParaRPr>
          </a:p>
        </p:txBody>
      </p:sp>
      <p:sp>
        <p:nvSpPr>
          <p:cNvPr id="32" name="Rectangle: Rounded Corners 31">
            <a:extLst>
              <a:ext uri="{FF2B5EF4-FFF2-40B4-BE49-F238E27FC236}">
                <a16:creationId xmlns:a16="http://schemas.microsoft.com/office/drawing/2014/main" id="{6E0F2443-57DF-4EAD-AF67-4CDA1AB16476}"/>
              </a:ext>
            </a:extLst>
          </p:cNvPr>
          <p:cNvSpPr/>
          <p:nvPr/>
        </p:nvSpPr>
        <p:spPr>
          <a:xfrm>
            <a:off x="4754146" y="8462244"/>
            <a:ext cx="8648700" cy="1177056"/>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sz="3200" dirty="0">
                <a:latin typeface="Daytona Light" panose="020B0304030503040204" pitchFamily="34" charset="0"/>
              </a:rPr>
              <a:t>Lemmatize</a:t>
            </a:r>
          </a:p>
        </p:txBody>
      </p:sp>
      <p:cxnSp>
        <p:nvCxnSpPr>
          <p:cNvPr id="37" name="Straight Connector 36">
            <a:extLst>
              <a:ext uri="{FF2B5EF4-FFF2-40B4-BE49-F238E27FC236}">
                <a16:creationId xmlns:a16="http://schemas.microsoft.com/office/drawing/2014/main" id="{3BE5683E-0604-428C-88F0-364A915602BB}"/>
              </a:ext>
            </a:extLst>
          </p:cNvPr>
          <p:cNvCxnSpPr>
            <a:cxnSpLocks/>
          </p:cNvCxnSpPr>
          <p:nvPr/>
        </p:nvCxnSpPr>
        <p:spPr>
          <a:xfrm flipV="1">
            <a:off x="9126581" y="3145143"/>
            <a:ext cx="2179595" cy="82682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099E5A9B-AF95-4E8F-A856-E97112DF22CE}"/>
              </a:ext>
            </a:extLst>
          </p:cNvPr>
          <p:cNvSpPr/>
          <p:nvPr/>
        </p:nvSpPr>
        <p:spPr>
          <a:xfrm>
            <a:off x="4735096" y="4237188"/>
            <a:ext cx="8648700" cy="1177056"/>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sz="3200" dirty="0">
                <a:latin typeface="Daytona Light" panose="020B0304030503040204" pitchFamily="34" charset="0"/>
              </a:rPr>
              <a:t>Remove punctuation</a:t>
            </a:r>
          </a:p>
        </p:txBody>
      </p:sp>
      <p:sp>
        <p:nvSpPr>
          <p:cNvPr id="18" name="Rectangle: Rounded Corners 17">
            <a:extLst>
              <a:ext uri="{FF2B5EF4-FFF2-40B4-BE49-F238E27FC236}">
                <a16:creationId xmlns:a16="http://schemas.microsoft.com/office/drawing/2014/main" id="{2C5D229F-D88A-40F6-A18A-5213187D034A}"/>
              </a:ext>
            </a:extLst>
          </p:cNvPr>
          <p:cNvSpPr/>
          <p:nvPr/>
        </p:nvSpPr>
        <p:spPr>
          <a:xfrm>
            <a:off x="342900" y="2009663"/>
            <a:ext cx="8648700" cy="1173012"/>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Rectangle: Rounded Corners 18">
            <a:extLst>
              <a:ext uri="{FF2B5EF4-FFF2-40B4-BE49-F238E27FC236}">
                <a16:creationId xmlns:a16="http://schemas.microsoft.com/office/drawing/2014/main" id="{D69138C4-43B9-484D-88DD-8B6168C452AB}"/>
              </a:ext>
            </a:extLst>
          </p:cNvPr>
          <p:cNvSpPr/>
          <p:nvPr/>
        </p:nvSpPr>
        <p:spPr>
          <a:xfrm>
            <a:off x="9296400" y="1972131"/>
            <a:ext cx="8648700" cy="1173012"/>
          </a:xfrm>
          <a:prstGeom prst="roundRect">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0" name="TextBox 19">
            <a:extLst>
              <a:ext uri="{FF2B5EF4-FFF2-40B4-BE49-F238E27FC236}">
                <a16:creationId xmlns:a16="http://schemas.microsoft.com/office/drawing/2014/main" id="{DF58E51A-DF25-4CF0-A56D-67B7F77AF226}"/>
              </a:ext>
            </a:extLst>
          </p:cNvPr>
          <p:cNvSpPr txBox="1"/>
          <p:nvPr/>
        </p:nvSpPr>
        <p:spPr>
          <a:xfrm flipH="1">
            <a:off x="533400" y="2324100"/>
            <a:ext cx="8229600"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WIKIPEDIA SET (TRAINING)</a:t>
            </a:r>
          </a:p>
        </p:txBody>
      </p:sp>
      <p:sp>
        <p:nvSpPr>
          <p:cNvPr id="24" name="TextBox 23">
            <a:extLst>
              <a:ext uri="{FF2B5EF4-FFF2-40B4-BE49-F238E27FC236}">
                <a16:creationId xmlns:a16="http://schemas.microsoft.com/office/drawing/2014/main" id="{240C1366-8215-48C8-9D42-1649DB598A9F}"/>
              </a:ext>
            </a:extLst>
          </p:cNvPr>
          <p:cNvSpPr txBox="1"/>
          <p:nvPr/>
        </p:nvSpPr>
        <p:spPr>
          <a:xfrm flipH="1">
            <a:off x="9296400" y="2324100"/>
            <a:ext cx="8648700" cy="1200329"/>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AO3 SET (FINAL TEST)</a:t>
            </a:r>
          </a:p>
          <a:p>
            <a:pPr marL="457200" indent="-457200">
              <a:spcAft>
                <a:spcPts val="1200"/>
              </a:spcAft>
              <a:buFont typeface="Arial" panose="020B0604020202020204" pitchFamily="34" charset="0"/>
              <a:buChar char="•"/>
            </a:pPr>
            <a:endParaRPr lang="en-SG" sz="2600" dirty="0">
              <a:latin typeface="Daytona Light" panose="020B0304030503040204" pitchFamily="34" charset="0"/>
            </a:endParaRPr>
          </a:p>
        </p:txBody>
      </p:sp>
    </p:spTree>
    <p:extLst>
      <p:ext uri="{BB962C8B-B14F-4D97-AF65-F5344CB8AC3E}">
        <p14:creationId xmlns:p14="http://schemas.microsoft.com/office/powerpoint/2010/main" val="343715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2"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0D2ED08B-5CA6-447C-9D89-55530829A01C}"/>
              </a:ext>
            </a:extLst>
          </p:cNvPr>
          <p:cNvSpPr/>
          <p:nvPr/>
        </p:nvSpPr>
        <p:spPr>
          <a:xfrm>
            <a:off x="2437690" y="622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0" name="Rectangle: Rounded Corners 79">
            <a:extLst>
              <a:ext uri="{FF2B5EF4-FFF2-40B4-BE49-F238E27FC236}">
                <a16:creationId xmlns:a16="http://schemas.microsoft.com/office/drawing/2014/main" id="{7993ED1F-D30D-4EA8-B3C8-12C8ABD14F97}"/>
              </a:ext>
            </a:extLst>
          </p:cNvPr>
          <p:cNvSpPr/>
          <p:nvPr/>
        </p:nvSpPr>
        <p:spPr>
          <a:xfrm>
            <a:off x="2410257" y="432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78" name="Rectangle: Rounded Corners 77">
            <a:extLst>
              <a:ext uri="{FF2B5EF4-FFF2-40B4-BE49-F238E27FC236}">
                <a16:creationId xmlns:a16="http://schemas.microsoft.com/office/drawing/2014/main" id="{40D9CD09-CF7E-4FA4-8D8A-F54B21593069}"/>
              </a:ext>
            </a:extLst>
          </p:cNvPr>
          <p:cNvSpPr/>
          <p:nvPr/>
        </p:nvSpPr>
        <p:spPr>
          <a:xfrm>
            <a:off x="2396402" y="241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1" name="TextBox 35">
            <a:extLst>
              <a:ext uri="{FF2B5EF4-FFF2-40B4-BE49-F238E27FC236}">
                <a16:creationId xmlns:a16="http://schemas.microsoft.com/office/drawing/2014/main" id="{20756B08-CC81-450B-A698-95C2E7E40F4E}"/>
              </a:ext>
            </a:extLst>
          </p:cNvPr>
          <p:cNvSpPr txBox="1"/>
          <p:nvPr/>
        </p:nvSpPr>
        <p:spPr>
          <a:xfrm>
            <a:off x="4640593" y="2771627"/>
            <a:ext cx="12270670" cy="1000273"/>
          </a:xfrm>
          <a:prstGeom prst="rect">
            <a:avLst/>
          </a:prstGeom>
        </p:spPr>
        <p:txBody>
          <a:bodyPr lIns="0" tIns="0" rIns="0" bIns="0" rtlCol="0" anchor="t">
            <a:spAutoFit/>
          </a:bodyPr>
          <a:lstStyle/>
          <a:p>
            <a:pPr>
              <a:lnSpc>
                <a:spcPts val="7839"/>
              </a:lnSpc>
            </a:pPr>
            <a:r>
              <a:rPr lang="en-US" sz="5600" spc="84" dirty="0">
                <a:solidFill>
                  <a:schemeClr val="accent6"/>
                </a:solidFill>
                <a:latin typeface="Modern Love" panose="04090805081005020601" pitchFamily="82" charset="0"/>
              </a:rPr>
              <a:t>Data Collection &amp; Cleaning</a:t>
            </a:r>
          </a:p>
        </p:txBody>
      </p:sp>
      <p:grpSp>
        <p:nvGrpSpPr>
          <p:cNvPr id="53" name="Group 37">
            <a:extLst>
              <a:ext uri="{FF2B5EF4-FFF2-40B4-BE49-F238E27FC236}">
                <a16:creationId xmlns:a16="http://schemas.microsoft.com/office/drawing/2014/main" id="{82C8A572-42CB-4B3B-9FA5-55E1692701A0}"/>
              </a:ext>
            </a:extLst>
          </p:cNvPr>
          <p:cNvGrpSpPr/>
          <p:nvPr/>
        </p:nvGrpSpPr>
        <p:grpSpPr>
          <a:xfrm>
            <a:off x="2588912" y="2545027"/>
            <a:ext cx="1448978" cy="1455473"/>
            <a:chOff x="2702" y="-162593"/>
            <a:chExt cx="1205949" cy="1211355"/>
          </a:xfrm>
          <a:solidFill>
            <a:schemeClr val="accent6"/>
          </a:solidFill>
        </p:grpSpPr>
        <p:grpSp>
          <p:nvGrpSpPr>
            <p:cNvPr id="54" name="Group 38">
              <a:extLst>
                <a:ext uri="{FF2B5EF4-FFF2-40B4-BE49-F238E27FC236}">
                  <a16:creationId xmlns:a16="http://schemas.microsoft.com/office/drawing/2014/main" id="{F41C6B83-6B7F-4804-B56C-2EAB1A76D314}"/>
                </a:ext>
              </a:extLst>
            </p:cNvPr>
            <p:cNvGrpSpPr/>
            <p:nvPr/>
          </p:nvGrpSpPr>
          <p:grpSpPr>
            <a:xfrm>
              <a:off x="2702" y="-162593"/>
              <a:ext cx="1205949" cy="1211355"/>
              <a:chOff x="14166" y="-852330"/>
              <a:chExt cx="6321663" cy="6350000"/>
            </a:xfrm>
            <a:grpFill/>
          </p:grpSpPr>
          <p:sp>
            <p:nvSpPr>
              <p:cNvPr id="56" name="Freeform 39">
                <a:extLst>
                  <a:ext uri="{FF2B5EF4-FFF2-40B4-BE49-F238E27FC236}">
                    <a16:creationId xmlns:a16="http://schemas.microsoft.com/office/drawing/2014/main" id="{C8ADA0B2-AECD-4016-9CAD-E20621053698}"/>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55" name="TextBox 40">
              <a:extLst>
                <a:ext uri="{FF2B5EF4-FFF2-40B4-BE49-F238E27FC236}">
                  <a16:creationId xmlns:a16="http://schemas.microsoft.com/office/drawing/2014/main" id="{B7B63513-65CF-4612-BC43-18D012E9F464}"/>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2</a:t>
              </a:r>
            </a:p>
          </p:txBody>
        </p:sp>
      </p:grpSp>
      <p:sp>
        <p:nvSpPr>
          <p:cNvPr id="61" name="TextBox 35">
            <a:extLst>
              <a:ext uri="{FF2B5EF4-FFF2-40B4-BE49-F238E27FC236}">
                <a16:creationId xmlns:a16="http://schemas.microsoft.com/office/drawing/2014/main" id="{AC298C42-6145-446D-A089-406DE5E1F8B1}"/>
              </a:ext>
            </a:extLst>
          </p:cNvPr>
          <p:cNvSpPr txBox="1"/>
          <p:nvPr/>
        </p:nvSpPr>
        <p:spPr>
          <a:xfrm>
            <a:off x="4640592" y="4676626"/>
            <a:ext cx="12885408" cy="1000274"/>
          </a:xfrm>
          <a:prstGeom prst="rect">
            <a:avLst/>
          </a:prstGeom>
        </p:spPr>
        <p:txBody>
          <a:bodyPr wrap="square" lIns="0" tIns="0" rIns="0" bIns="0" rtlCol="0" anchor="t">
            <a:spAutoFit/>
          </a:bodyPr>
          <a:lstStyle/>
          <a:p>
            <a:pPr>
              <a:lnSpc>
                <a:spcPts val="7839"/>
              </a:lnSpc>
            </a:pPr>
            <a:r>
              <a:rPr lang="en-US" sz="5600" spc="84" dirty="0">
                <a:solidFill>
                  <a:schemeClr val="accent6">
                    <a:lumMod val="75000"/>
                  </a:schemeClr>
                </a:solidFill>
                <a:latin typeface="Modern Love" panose="04090805081005020601" pitchFamily="82" charset="0"/>
              </a:rPr>
              <a:t>Exploratory Data Analysis</a:t>
            </a:r>
          </a:p>
        </p:txBody>
      </p:sp>
      <p:grpSp>
        <p:nvGrpSpPr>
          <p:cNvPr id="63" name="Group 37">
            <a:extLst>
              <a:ext uri="{FF2B5EF4-FFF2-40B4-BE49-F238E27FC236}">
                <a16:creationId xmlns:a16="http://schemas.microsoft.com/office/drawing/2014/main" id="{21C12B79-B98B-4E5A-A1D2-755E5102B089}"/>
              </a:ext>
            </a:extLst>
          </p:cNvPr>
          <p:cNvGrpSpPr/>
          <p:nvPr/>
        </p:nvGrpSpPr>
        <p:grpSpPr>
          <a:xfrm>
            <a:off x="2588912" y="4450027"/>
            <a:ext cx="1448978" cy="1455473"/>
            <a:chOff x="2702" y="-162593"/>
            <a:chExt cx="1205949" cy="1211355"/>
          </a:xfrm>
          <a:solidFill>
            <a:schemeClr val="accent6">
              <a:lumMod val="75000"/>
            </a:schemeClr>
          </a:solidFill>
        </p:grpSpPr>
        <p:grpSp>
          <p:nvGrpSpPr>
            <p:cNvPr id="64" name="Group 38">
              <a:extLst>
                <a:ext uri="{FF2B5EF4-FFF2-40B4-BE49-F238E27FC236}">
                  <a16:creationId xmlns:a16="http://schemas.microsoft.com/office/drawing/2014/main" id="{7BB8BEF1-BF93-45FE-B1CA-E5CFBDC0EBF8}"/>
                </a:ext>
              </a:extLst>
            </p:cNvPr>
            <p:cNvGrpSpPr/>
            <p:nvPr/>
          </p:nvGrpSpPr>
          <p:grpSpPr>
            <a:xfrm>
              <a:off x="2702" y="-162593"/>
              <a:ext cx="1205949" cy="1211355"/>
              <a:chOff x="14166" y="-852330"/>
              <a:chExt cx="6321663" cy="6350000"/>
            </a:xfrm>
            <a:grpFill/>
          </p:grpSpPr>
          <p:sp>
            <p:nvSpPr>
              <p:cNvPr id="66" name="Freeform 39">
                <a:extLst>
                  <a:ext uri="{FF2B5EF4-FFF2-40B4-BE49-F238E27FC236}">
                    <a16:creationId xmlns:a16="http://schemas.microsoft.com/office/drawing/2014/main" id="{076E0B73-E0BC-449D-9E02-E675AB17D890}"/>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65" name="TextBox 40">
              <a:extLst>
                <a:ext uri="{FF2B5EF4-FFF2-40B4-BE49-F238E27FC236}">
                  <a16:creationId xmlns:a16="http://schemas.microsoft.com/office/drawing/2014/main" id="{459EED67-0702-4C38-860E-C79F6FF5D2BB}"/>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3</a:t>
              </a:r>
            </a:p>
          </p:txBody>
        </p:sp>
      </p:grpSp>
      <p:sp>
        <p:nvSpPr>
          <p:cNvPr id="71" name="TextBox 35">
            <a:extLst>
              <a:ext uri="{FF2B5EF4-FFF2-40B4-BE49-F238E27FC236}">
                <a16:creationId xmlns:a16="http://schemas.microsoft.com/office/drawing/2014/main" id="{B4EE1D11-0E2E-4000-838A-7BFF894EC72E}"/>
              </a:ext>
            </a:extLst>
          </p:cNvPr>
          <p:cNvSpPr txBox="1"/>
          <p:nvPr/>
        </p:nvSpPr>
        <p:spPr>
          <a:xfrm>
            <a:off x="4622609" y="6581625"/>
            <a:ext cx="12270670" cy="1000275"/>
          </a:xfrm>
          <a:prstGeom prst="rect">
            <a:avLst/>
          </a:prstGeom>
        </p:spPr>
        <p:txBody>
          <a:bodyPr lIns="0" tIns="0" rIns="0" bIns="0" rtlCol="0" anchor="t">
            <a:spAutoFit/>
          </a:bodyPr>
          <a:lstStyle/>
          <a:p>
            <a:pPr>
              <a:lnSpc>
                <a:spcPts val="7839"/>
              </a:lnSpc>
            </a:pPr>
            <a:r>
              <a:rPr lang="en-US" sz="5600" spc="84" dirty="0">
                <a:solidFill>
                  <a:schemeClr val="accent6">
                    <a:lumMod val="50000"/>
                  </a:schemeClr>
                </a:solidFill>
                <a:latin typeface="Modern Love" panose="04090805081005020601" pitchFamily="82" charset="0"/>
              </a:rPr>
              <a:t>Modelling &amp; Model Evaluation</a:t>
            </a:r>
          </a:p>
        </p:txBody>
      </p:sp>
      <p:grpSp>
        <p:nvGrpSpPr>
          <p:cNvPr id="73" name="Group 37">
            <a:extLst>
              <a:ext uri="{FF2B5EF4-FFF2-40B4-BE49-F238E27FC236}">
                <a16:creationId xmlns:a16="http://schemas.microsoft.com/office/drawing/2014/main" id="{04A35F0F-4851-4DBD-8241-9262377F1BB2}"/>
              </a:ext>
            </a:extLst>
          </p:cNvPr>
          <p:cNvGrpSpPr/>
          <p:nvPr/>
        </p:nvGrpSpPr>
        <p:grpSpPr>
          <a:xfrm>
            <a:off x="2588912" y="6355027"/>
            <a:ext cx="1448978" cy="1455473"/>
            <a:chOff x="2702" y="-162593"/>
            <a:chExt cx="1205949" cy="1211355"/>
          </a:xfrm>
          <a:solidFill>
            <a:schemeClr val="accent6">
              <a:lumMod val="50000"/>
            </a:schemeClr>
          </a:solidFill>
        </p:grpSpPr>
        <p:grpSp>
          <p:nvGrpSpPr>
            <p:cNvPr id="74" name="Group 38">
              <a:extLst>
                <a:ext uri="{FF2B5EF4-FFF2-40B4-BE49-F238E27FC236}">
                  <a16:creationId xmlns:a16="http://schemas.microsoft.com/office/drawing/2014/main" id="{EB21E2E0-FD51-448A-9ADF-B1CED4F62182}"/>
                </a:ext>
              </a:extLst>
            </p:cNvPr>
            <p:cNvGrpSpPr/>
            <p:nvPr/>
          </p:nvGrpSpPr>
          <p:grpSpPr>
            <a:xfrm>
              <a:off x="2702" y="-162593"/>
              <a:ext cx="1205949" cy="1211355"/>
              <a:chOff x="14166" y="-852330"/>
              <a:chExt cx="6321663" cy="6350000"/>
            </a:xfrm>
            <a:grpFill/>
          </p:grpSpPr>
          <p:sp>
            <p:nvSpPr>
              <p:cNvPr id="76" name="Freeform 39">
                <a:extLst>
                  <a:ext uri="{FF2B5EF4-FFF2-40B4-BE49-F238E27FC236}">
                    <a16:creationId xmlns:a16="http://schemas.microsoft.com/office/drawing/2014/main" id="{682E5DBC-7376-4C36-95FC-B7AA80F75F2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75" name="TextBox 40">
              <a:extLst>
                <a:ext uri="{FF2B5EF4-FFF2-40B4-BE49-F238E27FC236}">
                  <a16:creationId xmlns:a16="http://schemas.microsoft.com/office/drawing/2014/main" id="{A6B1B311-8827-442D-96CD-0B8A0BB9B662}"/>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4</a:t>
              </a:r>
            </a:p>
          </p:txBody>
        </p:sp>
      </p:grpSp>
      <p:sp>
        <p:nvSpPr>
          <p:cNvPr id="26" name="Rectangle: Rounded Corners 25">
            <a:extLst>
              <a:ext uri="{FF2B5EF4-FFF2-40B4-BE49-F238E27FC236}">
                <a16:creationId xmlns:a16="http://schemas.microsoft.com/office/drawing/2014/main" id="{FD465DE7-988A-4C42-AB1C-2B420A080934}"/>
              </a:ext>
            </a:extLst>
          </p:cNvPr>
          <p:cNvSpPr/>
          <p:nvPr/>
        </p:nvSpPr>
        <p:spPr>
          <a:xfrm>
            <a:off x="2377352" y="813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8" name="TextBox 35">
            <a:extLst>
              <a:ext uri="{FF2B5EF4-FFF2-40B4-BE49-F238E27FC236}">
                <a16:creationId xmlns:a16="http://schemas.microsoft.com/office/drawing/2014/main" id="{BE3BAE7A-7151-4983-9F28-5EDA8BEBAFCB}"/>
              </a:ext>
            </a:extLst>
          </p:cNvPr>
          <p:cNvSpPr txBox="1"/>
          <p:nvPr/>
        </p:nvSpPr>
        <p:spPr>
          <a:xfrm>
            <a:off x="4603559" y="8486625"/>
            <a:ext cx="12270670" cy="1000275"/>
          </a:xfrm>
          <a:prstGeom prst="rect">
            <a:avLst/>
          </a:prstGeom>
        </p:spPr>
        <p:txBody>
          <a:bodyPr lIns="0" tIns="0" rIns="0" bIns="0" rtlCol="0" anchor="t">
            <a:spAutoFit/>
          </a:bodyPr>
          <a:lstStyle/>
          <a:p>
            <a:pPr>
              <a:lnSpc>
                <a:spcPts val="7839"/>
              </a:lnSpc>
            </a:pPr>
            <a:r>
              <a:rPr lang="en-US" sz="5600" spc="84" dirty="0">
                <a:latin typeface="Modern Love" panose="04090805081005020601" pitchFamily="82" charset="0"/>
              </a:rPr>
              <a:t>Conclusions &amp; Recommendations</a:t>
            </a:r>
          </a:p>
        </p:txBody>
      </p:sp>
      <p:grpSp>
        <p:nvGrpSpPr>
          <p:cNvPr id="30" name="Group 37">
            <a:extLst>
              <a:ext uri="{FF2B5EF4-FFF2-40B4-BE49-F238E27FC236}">
                <a16:creationId xmlns:a16="http://schemas.microsoft.com/office/drawing/2014/main" id="{1FD9DCFE-2335-41F2-B76D-29B3933CFD40}"/>
              </a:ext>
            </a:extLst>
          </p:cNvPr>
          <p:cNvGrpSpPr/>
          <p:nvPr/>
        </p:nvGrpSpPr>
        <p:grpSpPr>
          <a:xfrm>
            <a:off x="2512712" y="8260027"/>
            <a:ext cx="1448978" cy="1455473"/>
            <a:chOff x="2702" y="-162593"/>
            <a:chExt cx="1205949" cy="1211355"/>
          </a:xfrm>
          <a:solidFill>
            <a:schemeClr val="accent6">
              <a:lumMod val="50000"/>
            </a:schemeClr>
          </a:solidFill>
        </p:grpSpPr>
        <p:grpSp>
          <p:nvGrpSpPr>
            <p:cNvPr id="31" name="Group 38">
              <a:extLst>
                <a:ext uri="{FF2B5EF4-FFF2-40B4-BE49-F238E27FC236}">
                  <a16:creationId xmlns:a16="http://schemas.microsoft.com/office/drawing/2014/main" id="{8124759B-D8E0-4123-B3F1-449A8FA41293}"/>
                </a:ext>
              </a:extLst>
            </p:cNvPr>
            <p:cNvGrpSpPr/>
            <p:nvPr/>
          </p:nvGrpSpPr>
          <p:grpSpPr>
            <a:xfrm>
              <a:off x="2702" y="-162593"/>
              <a:ext cx="1205949" cy="1211355"/>
              <a:chOff x="14166" y="-852330"/>
              <a:chExt cx="6321663" cy="6350000"/>
            </a:xfrm>
            <a:grpFill/>
          </p:grpSpPr>
          <p:sp>
            <p:nvSpPr>
              <p:cNvPr id="33" name="Freeform 39">
                <a:extLst>
                  <a:ext uri="{FF2B5EF4-FFF2-40B4-BE49-F238E27FC236}">
                    <a16:creationId xmlns:a16="http://schemas.microsoft.com/office/drawing/2014/main" id="{F4410828-51ED-4B0A-91CA-1318AED9065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lumMod val="95000"/>
                  <a:lumOff val="5000"/>
                </a:schemeClr>
              </a:solidFill>
            </p:spPr>
          </p:sp>
        </p:grpSp>
        <p:sp>
          <p:nvSpPr>
            <p:cNvPr id="32" name="TextBox 40">
              <a:extLst>
                <a:ext uri="{FF2B5EF4-FFF2-40B4-BE49-F238E27FC236}">
                  <a16:creationId xmlns:a16="http://schemas.microsoft.com/office/drawing/2014/main" id="{8F871F52-57EB-4516-B5F8-17669C41CE7D}"/>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5</a:t>
              </a:r>
            </a:p>
          </p:txBody>
        </p:sp>
      </p:grpSp>
      <p:sp>
        <p:nvSpPr>
          <p:cNvPr id="34" name="Rectangle: Rounded Corners 33">
            <a:extLst>
              <a:ext uri="{FF2B5EF4-FFF2-40B4-BE49-F238E27FC236}">
                <a16:creationId xmlns:a16="http://schemas.microsoft.com/office/drawing/2014/main" id="{3235F16E-05E3-48AE-B24C-6A0752A7E070}"/>
              </a:ext>
            </a:extLst>
          </p:cNvPr>
          <p:cNvSpPr/>
          <p:nvPr/>
        </p:nvSpPr>
        <p:spPr>
          <a:xfrm>
            <a:off x="2377352" y="52606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5" name="TextBox 35">
            <a:extLst>
              <a:ext uri="{FF2B5EF4-FFF2-40B4-BE49-F238E27FC236}">
                <a16:creationId xmlns:a16="http://schemas.microsoft.com/office/drawing/2014/main" id="{9BD6432B-F6A1-4DDC-952B-7D75DD3E5F89}"/>
              </a:ext>
            </a:extLst>
          </p:cNvPr>
          <p:cNvSpPr txBox="1"/>
          <p:nvPr/>
        </p:nvSpPr>
        <p:spPr>
          <a:xfrm>
            <a:off x="4621543" y="882007"/>
            <a:ext cx="12270670" cy="1000273"/>
          </a:xfrm>
          <a:prstGeom prst="rect">
            <a:avLst/>
          </a:prstGeom>
        </p:spPr>
        <p:txBody>
          <a:bodyPr lIns="0" tIns="0" rIns="0" bIns="0" rtlCol="0" anchor="t">
            <a:spAutoFit/>
          </a:bodyPr>
          <a:lstStyle/>
          <a:p>
            <a:pPr>
              <a:lnSpc>
                <a:spcPts val="7839"/>
              </a:lnSpc>
            </a:pPr>
            <a:r>
              <a:rPr lang="en-US" sz="5600" spc="84" dirty="0">
                <a:solidFill>
                  <a:schemeClr val="accent1"/>
                </a:solidFill>
                <a:latin typeface="Modern Love" panose="04090805081005020601" pitchFamily="82" charset="0"/>
              </a:rPr>
              <a:t>Problem Statement</a:t>
            </a:r>
          </a:p>
        </p:txBody>
      </p:sp>
      <p:grpSp>
        <p:nvGrpSpPr>
          <p:cNvPr id="36" name="Group 37">
            <a:extLst>
              <a:ext uri="{FF2B5EF4-FFF2-40B4-BE49-F238E27FC236}">
                <a16:creationId xmlns:a16="http://schemas.microsoft.com/office/drawing/2014/main" id="{7F0D8FA9-9390-41F8-A511-A6123531E4F1}"/>
              </a:ext>
            </a:extLst>
          </p:cNvPr>
          <p:cNvGrpSpPr/>
          <p:nvPr/>
        </p:nvGrpSpPr>
        <p:grpSpPr>
          <a:xfrm>
            <a:off x="2569862" y="655407"/>
            <a:ext cx="1448978" cy="1455473"/>
            <a:chOff x="2702" y="-162593"/>
            <a:chExt cx="1205949" cy="1211355"/>
          </a:xfrm>
          <a:solidFill>
            <a:schemeClr val="accent6"/>
          </a:solidFill>
        </p:grpSpPr>
        <p:grpSp>
          <p:nvGrpSpPr>
            <p:cNvPr id="37" name="Group 38">
              <a:extLst>
                <a:ext uri="{FF2B5EF4-FFF2-40B4-BE49-F238E27FC236}">
                  <a16:creationId xmlns:a16="http://schemas.microsoft.com/office/drawing/2014/main" id="{DB4F16B0-575D-4E86-A4FC-9762A7270F17}"/>
                </a:ext>
              </a:extLst>
            </p:cNvPr>
            <p:cNvGrpSpPr/>
            <p:nvPr/>
          </p:nvGrpSpPr>
          <p:grpSpPr>
            <a:xfrm>
              <a:off x="2702" y="-162593"/>
              <a:ext cx="1205949" cy="1211355"/>
              <a:chOff x="14166" y="-852330"/>
              <a:chExt cx="6321663" cy="6350000"/>
            </a:xfrm>
            <a:grpFill/>
          </p:grpSpPr>
          <p:sp>
            <p:nvSpPr>
              <p:cNvPr id="39" name="Freeform 39">
                <a:extLst>
                  <a:ext uri="{FF2B5EF4-FFF2-40B4-BE49-F238E27FC236}">
                    <a16:creationId xmlns:a16="http://schemas.microsoft.com/office/drawing/2014/main" id="{C394B2E6-D43D-4592-BE44-86F6DEF69063}"/>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p:spPr>
          </p:sp>
        </p:grpSp>
        <p:sp>
          <p:nvSpPr>
            <p:cNvPr id="38" name="TextBox 40">
              <a:extLst>
                <a:ext uri="{FF2B5EF4-FFF2-40B4-BE49-F238E27FC236}">
                  <a16:creationId xmlns:a16="http://schemas.microsoft.com/office/drawing/2014/main" id="{F245ED7C-051F-4B0A-85EE-DC9D9DF77C48}"/>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1</a:t>
              </a:r>
            </a:p>
          </p:txBody>
        </p:sp>
      </p:grpSp>
      <p:sp>
        <p:nvSpPr>
          <p:cNvPr id="2" name="Arrow: Right 1">
            <a:extLst>
              <a:ext uri="{FF2B5EF4-FFF2-40B4-BE49-F238E27FC236}">
                <a16:creationId xmlns:a16="http://schemas.microsoft.com/office/drawing/2014/main" id="{309581C7-9506-4639-AACD-C829C65B4653}"/>
              </a:ext>
            </a:extLst>
          </p:cNvPr>
          <p:cNvSpPr/>
          <p:nvPr/>
        </p:nvSpPr>
        <p:spPr>
          <a:xfrm>
            <a:off x="682611" y="4387440"/>
            <a:ext cx="1371600" cy="1603700"/>
          </a:xfrm>
          <a:prstGeom prst="rightArrow">
            <a:avLst/>
          </a:prstGeom>
          <a:solidFill>
            <a:srgbClr val="96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1010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2DE82D26-4FF1-4F41-B818-B140BE3CBEAD}"/>
              </a:ext>
            </a:extLst>
          </p:cNvPr>
          <p:cNvSpPr/>
          <p:nvPr/>
        </p:nvSpPr>
        <p:spPr>
          <a:xfrm>
            <a:off x="3429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pic>
        <p:nvPicPr>
          <p:cNvPr id="37" name="Picture 36">
            <a:extLst>
              <a:ext uri="{FF2B5EF4-FFF2-40B4-BE49-F238E27FC236}">
                <a16:creationId xmlns:a16="http://schemas.microsoft.com/office/drawing/2014/main" id="{785EC592-9910-41E5-B0D6-DF62B0344EEB}"/>
              </a:ext>
            </a:extLst>
          </p:cNvPr>
          <p:cNvPicPr>
            <a:picLocks noChangeAspect="1"/>
          </p:cNvPicPr>
          <p:nvPr/>
        </p:nvPicPr>
        <p:blipFill>
          <a:blip r:embed="rId3"/>
          <a:stretch>
            <a:fillRect/>
          </a:stretch>
        </p:blipFill>
        <p:spPr>
          <a:xfrm>
            <a:off x="1185034" y="4305300"/>
            <a:ext cx="6525536" cy="4472769"/>
          </a:xfrm>
          <a:prstGeom prst="rect">
            <a:avLst/>
          </a:prstGeom>
        </p:spPr>
      </p:pic>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EDA (Wikipedia)</a:t>
              </a:r>
            </a:p>
          </p:txBody>
        </p:sp>
      </p:grpSp>
      <p:pic>
        <p:nvPicPr>
          <p:cNvPr id="24" name="Picture 2" descr="English Wikipedia - Wikipedia">
            <a:extLst>
              <a:ext uri="{FF2B5EF4-FFF2-40B4-BE49-F238E27FC236}">
                <a16:creationId xmlns:a16="http://schemas.microsoft.com/office/drawing/2014/main" id="{5FC5E4E1-A4ED-44C3-A0E4-67AB43C2ABE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1690"/>
          <a:stretch/>
        </p:blipFill>
        <p:spPr bwMode="auto">
          <a:xfrm>
            <a:off x="34545" y="74783"/>
            <a:ext cx="1759708" cy="178449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573907F-B446-42BC-9226-D88AFF44AAB2}"/>
              </a:ext>
            </a:extLst>
          </p:cNvPr>
          <p:cNvSpPr txBox="1"/>
          <p:nvPr/>
        </p:nvSpPr>
        <p:spPr>
          <a:xfrm flipH="1">
            <a:off x="914400" y="2324100"/>
            <a:ext cx="7543800" cy="1661993"/>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TOXICITY SCORE</a:t>
            </a:r>
          </a:p>
          <a:p>
            <a:pPr algn="ctr">
              <a:spcAft>
                <a:spcPts val="1200"/>
              </a:spcAft>
            </a:pPr>
            <a:r>
              <a:rPr lang="en-SG" sz="2800" dirty="0">
                <a:latin typeface="Daytona Light" panose="020B0304030503040204" pitchFamily="34" charset="0"/>
              </a:rPr>
              <a:t>Average score of 3.3 with 3 representing “Neither toxic nor healthy”</a:t>
            </a:r>
          </a:p>
        </p:txBody>
      </p:sp>
      <p:cxnSp>
        <p:nvCxnSpPr>
          <p:cNvPr id="16" name="Straight Connector 15">
            <a:extLst>
              <a:ext uri="{FF2B5EF4-FFF2-40B4-BE49-F238E27FC236}">
                <a16:creationId xmlns:a16="http://schemas.microsoft.com/office/drawing/2014/main" id="{6BDAEC4F-7FFE-41E7-A9FB-2D066E80D2E9}"/>
              </a:ext>
            </a:extLst>
          </p:cNvPr>
          <p:cNvCxnSpPr>
            <a:cxnSpLocks/>
          </p:cNvCxnSpPr>
          <p:nvPr/>
        </p:nvCxnSpPr>
        <p:spPr>
          <a:xfrm>
            <a:off x="3657600" y="4753196"/>
            <a:ext cx="0" cy="362559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81A5F6-9992-4439-AC43-0545DCDFC89B}"/>
              </a:ext>
            </a:extLst>
          </p:cNvPr>
          <p:cNvCxnSpPr>
            <a:cxnSpLocks/>
          </p:cNvCxnSpPr>
          <p:nvPr/>
        </p:nvCxnSpPr>
        <p:spPr>
          <a:xfrm>
            <a:off x="5867400" y="6371684"/>
            <a:ext cx="0" cy="200710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D0CA473-9753-4A4C-B9C5-06AD4A46DC12}"/>
              </a:ext>
            </a:extLst>
          </p:cNvPr>
          <p:cNvSpPr txBox="1"/>
          <p:nvPr/>
        </p:nvSpPr>
        <p:spPr>
          <a:xfrm flipH="1">
            <a:off x="2590800" y="8639396"/>
            <a:ext cx="2133600" cy="954107"/>
          </a:xfrm>
          <a:prstGeom prst="rect">
            <a:avLst/>
          </a:prstGeom>
          <a:noFill/>
        </p:spPr>
        <p:txBody>
          <a:bodyPr wrap="square" rtlCol="0">
            <a:spAutoFit/>
          </a:bodyPr>
          <a:lstStyle/>
          <a:p>
            <a:pPr algn="ctr"/>
            <a:r>
              <a:rPr lang="en-SG" sz="2800" dirty="0">
                <a:solidFill>
                  <a:srgbClr val="002060"/>
                </a:solidFill>
                <a:latin typeface="Daytona" panose="020B0604030500040204" pitchFamily="34" charset="0"/>
              </a:rPr>
              <a:t>2.7</a:t>
            </a:r>
          </a:p>
          <a:p>
            <a:pPr algn="ctr"/>
            <a:r>
              <a:rPr lang="en-SG" sz="2800" dirty="0">
                <a:solidFill>
                  <a:srgbClr val="002060"/>
                </a:solidFill>
                <a:latin typeface="Daytona" panose="020B0604030500040204" pitchFamily="34" charset="0"/>
              </a:rPr>
              <a:t>Not attack</a:t>
            </a:r>
          </a:p>
        </p:txBody>
      </p:sp>
      <p:sp>
        <p:nvSpPr>
          <p:cNvPr id="40" name="TextBox 39">
            <a:extLst>
              <a:ext uri="{FF2B5EF4-FFF2-40B4-BE49-F238E27FC236}">
                <a16:creationId xmlns:a16="http://schemas.microsoft.com/office/drawing/2014/main" id="{B4583A6F-D65A-40DA-9863-A05EBDB1DF00}"/>
              </a:ext>
            </a:extLst>
          </p:cNvPr>
          <p:cNvSpPr txBox="1"/>
          <p:nvPr/>
        </p:nvSpPr>
        <p:spPr>
          <a:xfrm flipH="1">
            <a:off x="5100182" y="8639396"/>
            <a:ext cx="1534435" cy="954107"/>
          </a:xfrm>
          <a:prstGeom prst="rect">
            <a:avLst/>
          </a:prstGeom>
          <a:noFill/>
        </p:spPr>
        <p:txBody>
          <a:bodyPr wrap="square" rtlCol="0">
            <a:spAutoFit/>
          </a:bodyPr>
          <a:lstStyle/>
          <a:p>
            <a:pPr algn="ctr"/>
            <a:r>
              <a:rPr lang="en-SG" sz="2800" dirty="0">
                <a:solidFill>
                  <a:schemeClr val="accent6"/>
                </a:solidFill>
                <a:latin typeface="Daytona" panose="020B0604030500040204" pitchFamily="34" charset="0"/>
              </a:rPr>
              <a:t>3.9</a:t>
            </a:r>
          </a:p>
          <a:p>
            <a:pPr algn="ctr"/>
            <a:r>
              <a:rPr lang="en-SG" sz="2800" dirty="0">
                <a:solidFill>
                  <a:schemeClr val="accent6"/>
                </a:solidFill>
                <a:latin typeface="Daytona" panose="020B0604030500040204" pitchFamily="34" charset="0"/>
              </a:rPr>
              <a:t>Attack</a:t>
            </a:r>
          </a:p>
        </p:txBody>
      </p:sp>
      <p:sp>
        <p:nvSpPr>
          <p:cNvPr id="43" name="Rectangle: Rounded Corners 42">
            <a:extLst>
              <a:ext uri="{FF2B5EF4-FFF2-40B4-BE49-F238E27FC236}">
                <a16:creationId xmlns:a16="http://schemas.microsoft.com/office/drawing/2014/main" id="{D6A9BE9B-A595-48CB-A5B4-FDDC38876E19}"/>
              </a:ext>
            </a:extLst>
          </p:cNvPr>
          <p:cNvSpPr/>
          <p:nvPr/>
        </p:nvSpPr>
        <p:spPr>
          <a:xfrm>
            <a:off x="92964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sp>
        <p:nvSpPr>
          <p:cNvPr id="44" name="TextBox 43">
            <a:extLst>
              <a:ext uri="{FF2B5EF4-FFF2-40B4-BE49-F238E27FC236}">
                <a16:creationId xmlns:a16="http://schemas.microsoft.com/office/drawing/2014/main" id="{F87472FF-D131-467F-9D6D-6C5073A0D9EE}"/>
              </a:ext>
            </a:extLst>
          </p:cNvPr>
          <p:cNvSpPr txBox="1"/>
          <p:nvPr/>
        </p:nvSpPr>
        <p:spPr>
          <a:xfrm flipH="1">
            <a:off x="9848850" y="2327487"/>
            <a:ext cx="7543800" cy="1661993"/>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AGGRESSION SCORE</a:t>
            </a:r>
          </a:p>
          <a:p>
            <a:pPr algn="ctr">
              <a:spcAft>
                <a:spcPts val="1200"/>
              </a:spcAft>
            </a:pPr>
            <a:r>
              <a:rPr lang="en-SG" sz="2800" dirty="0">
                <a:latin typeface="Daytona Light" panose="020B0304030503040204" pitchFamily="34" charset="0"/>
              </a:rPr>
              <a:t>Average score of 4.8 with 4 representing “Neither aggressive nor friendly”</a:t>
            </a:r>
          </a:p>
        </p:txBody>
      </p:sp>
      <p:pic>
        <p:nvPicPr>
          <p:cNvPr id="45" name="Picture 44">
            <a:extLst>
              <a:ext uri="{FF2B5EF4-FFF2-40B4-BE49-F238E27FC236}">
                <a16:creationId xmlns:a16="http://schemas.microsoft.com/office/drawing/2014/main" id="{8898D486-6437-4606-962A-721BDDC2BFBF}"/>
              </a:ext>
            </a:extLst>
          </p:cNvPr>
          <p:cNvPicPr>
            <a:picLocks noChangeAspect="1"/>
          </p:cNvPicPr>
          <p:nvPr/>
        </p:nvPicPr>
        <p:blipFill>
          <a:blip r:embed="rId7"/>
          <a:stretch>
            <a:fillRect/>
          </a:stretch>
        </p:blipFill>
        <p:spPr>
          <a:xfrm>
            <a:off x="10397366" y="4305300"/>
            <a:ext cx="6525536" cy="4410691"/>
          </a:xfrm>
          <a:prstGeom prst="rect">
            <a:avLst/>
          </a:prstGeom>
        </p:spPr>
      </p:pic>
      <p:cxnSp>
        <p:nvCxnSpPr>
          <p:cNvPr id="46" name="Straight Connector 45">
            <a:extLst>
              <a:ext uri="{FF2B5EF4-FFF2-40B4-BE49-F238E27FC236}">
                <a16:creationId xmlns:a16="http://schemas.microsoft.com/office/drawing/2014/main" id="{29BFF323-5F5E-4ABA-A0BC-95FA4BFB0AE0}"/>
              </a:ext>
            </a:extLst>
          </p:cNvPr>
          <p:cNvCxnSpPr>
            <a:cxnSpLocks/>
          </p:cNvCxnSpPr>
          <p:nvPr/>
        </p:nvCxnSpPr>
        <p:spPr>
          <a:xfrm>
            <a:off x="13429488" y="4642104"/>
            <a:ext cx="0" cy="3625596"/>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D50320A-C7C3-47F7-9DAE-683C9227CB3F}"/>
              </a:ext>
            </a:extLst>
          </p:cNvPr>
          <p:cNvCxnSpPr>
            <a:cxnSpLocks/>
          </p:cNvCxnSpPr>
          <p:nvPr/>
        </p:nvCxnSpPr>
        <p:spPr>
          <a:xfrm>
            <a:off x="15087600" y="7734300"/>
            <a:ext cx="0" cy="53340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892D04-38A7-4A15-A131-3F4C29AE29A8}"/>
              </a:ext>
            </a:extLst>
          </p:cNvPr>
          <p:cNvSpPr txBox="1"/>
          <p:nvPr/>
        </p:nvSpPr>
        <p:spPr>
          <a:xfrm flipH="1">
            <a:off x="12372186" y="8604504"/>
            <a:ext cx="2133600" cy="954107"/>
          </a:xfrm>
          <a:prstGeom prst="rect">
            <a:avLst/>
          </a:prstGeom>
          <a:noFill/>
        </p:spPr>
        <p:txBody>
          <a:bodyPr wrap="square" rtlCol="0">
            <a:spAutoFit/>
          </a:bodyPr>
          <a:lstStyle/>
          <a:p>
            <a:pPr algn="ctr"/>
            <a:r>
              <a:rPr lang="en-SG" sz="2800" dirty="0">
                <a:solidFill>
                  <a:srgbClr val="002060"/>
                </a:solidFill>
                <a:latin typeface="Daytona" panose="020B0604030500040204" pitchFamily="34" charset="0"/>
              </a:rPr>
              <a:t>4.1</a:t>
            </a:r>
          </a:p>
          <a:p>
            <a:pPr algn="ctr"/>
            <a:r>
              <a:rPr lang="en-SG" sz="2800" dirty="0">
                <a:solidFill>
                  <a:srgbClr val="002060"/>
                </a:solidFill>
                <a:latin typeface="Daytona" panose="020B0604030500040204" pitchFamily="34" charset="0"/>
              </a:rPr>
              <a:t>Not attack</a:t>
            </a:r>
          </a:p>
        </p:txBody>
      </p:sp>
      <p:sp>
        <p:nvSpPr>
          <p:cNvPr id="50" name="TextBox 49">
            <a:extLst>
              <a:ext uri="{FF2B5EF4-FFF2-40B4-BE49-F238E27FC236}">
                <a16:creationId xmlns:a16="http://schemas.microsoft.com/office/drawing/2014/main" id="{339D99F6-F512-411B-B431-C7E1124500FD}"/>
              </a:ext>
            </a:extLst>
          </p:cNvPr>
          <p:cNvSpPr txBox="1"/>
          <p:nvPr/>
        </p:nvSpPr>
        <p:spPr>
          <a:xfrm flipH="1">
            <a:off x="14391365" y="8604504"/>
            <a:ext cx="1534435" cy="954107"/>
          </a:xfrm>
          <a:prstGeom prst="rect">
            <a:avLst/>
          </a:prstGeom>
          <a:noFill/>
        </p:spPr>
        <p:txBody>
          <a:bodyPr wrap="square" rtlCol="0">
            <a:spAutoFit/>
          </a:bodyPr>
          <a:lstStyle/>
          <a:p>
            <a:pPr algn="ctr"/>
            <a:r>
              <a:rPr lang="en-SG" sz="2800" dirty="0">
                <a:solidFill>
                  <a:schemeClr val="accent6"/>
                </a:solidFill>
                <a:latin typeface="Daytona" panose="020B0604030500040204" pitchFamily="34" charset="0"/>
              </a:rPr>
              <a:t>5.6</a:t>
            </a:r>
          </a:p>
          <a:p>
            <a:pPr algn="ctr"/>
            <a:r>
              <a:rPr lang="en-SG" sz="2800" dirty="0">
                <a:solidFill>
                  <a:schemeClr val="accent6"/>
                </a:solidFill>
                <a:latin typeface="Daytona" panose="020B0604030500040204" pitchFamily="34" charset="0"/>
              </a:rPr>
              <a:t>Attack</a:t>
            </a:r>
          </a:p>
        </p:txBody>
      </p:sp>
    </p:spTree>
    <p:extLst>
      <p:ext uri="{BB962C8B-B14F-4D97-AF65-F5344CB8AC3E}">
        <p14:creationId xmlns:p14="http://schemas.microsoft.com/office/powerpoint/2010/main" val="3245383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2DE82D26-4FF1-4F41-B818-B140BE3CBEAD}"/>
              </a:ext>
            </a:extLst>
          </p:cNvPr>
          <p:cNvSpPr/>
          <p:nvPr/>
        </p:nvSpPr>
        <p:spPr>
          <a:xfrm>
            <a:off x="3429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EDA (Wikipedia)</a:t>
              </a:r>
            </a:p>
          </p:txBody>
        </p:sp>
      </p:grpSp>
      <p:pic>
        <p:nvPicPr>
          <p:cNvPr id="24" name="Picture 2" descr="English Wikipedia - Wikipedia">
            <a:extLst>
              <a:ext uri="{FF2B5EF4-FFF2-40B4-BE49-F238E27FC236}">
                <a16:creationId xmlns:a16="http://schemas.microsoft.com/office/drawing/2014/main" id="{5FC5E4E1-A4ED-44C3-A0E4-67AB43C2ABE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1690"/>
          <a:stretch/>
        </p:blipFill>
        <p:spPr bwMode="auto">
          <a:xfrm>
            <a:off x="34545" y="74783"/>
            <a:ext cx="1759708" cy="178449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573907F-B446-42BC-9226-D88AFF44AAB2}"/>
              </a:ext>
            </a:extLst>
          </p:cNvPr>
          <p:cNvSpPr txBox="1"/>
          <p:nvPr/>
        </p:nvSpPr>
        <p:spPr>
          <a:xfrm flipH="1">
            <a:off x="914400" y="2324100"/>
            <a:ext cx="7543800" cy="1815882"/>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YEAR OF COMMENT</a:t>
            </a:r>
          </a:p>
          <a:p>
            <a:pPr marL="457200" indent="-457200">
              <a:spcAft>
                <a:spcPts val="1200"/>
              </a:spcAft>
              <a:buFont typeface="Arial" panose="020B0604020202020204" pitchFamily="34" charset="0"/>
              <a:buChar char="•"/>
            </a:pPr>
            <a:r>
              <a:rPr lang="en-SG" sz="2800" dirty="0">
                <a:latin typeface="Daytona Light" panose="020B0304030503040204" pitchFamily="34" charset="0"/>
              </a:rPr>
              <a:t>Posted between 2003 to 2016</a:t>
            </a:r>
          </a:p>
          <a:p>
            <a:pPr marL="457200" indent="-457200">
              <a:spcAft>
                <a:spcPts val="1200"/>
              </a:spcAft>
              <a:buFont typeface="Arial" panose="020B0604020202020204" pitchFamily="34" charset="0"/>
              <a:buChar char="•"/>
            </a:pPr>
            <a:r>
              <a:rPr lang="en-SG" sz="2800" dirty="0">
                <a:latin typeface="Daytona Light" panose="020B0304030503040204" pitchFamily="34" charset="0"/>
              </a:rPr>
              <a:t>No difference between attack and not</a:t>
            </a:r>
          </a:p>
        </p:txBody>
      </p:sp>
      <p:sp>
        <p:nvSpPr>
          <p:cNvPr id="43" name="Rectangle: Rounded Corners 42">
            <a:extLst>
              <a:ext uri="{FF2B5EF4-FFF2-40B4-BE49-F238E27FC236}">
                <a16:creationId xmlns:a16="http://schemas.microsoft.com/office/drawing/2014/main" id="{D6A9BE9B-A595-48CB-A5B4-FDDC38876E19}"/>
              </a:ext>
            </a:extLst>
          </p:cNvPr>
          <p:cNvSpPr/>
          <p:nvPr/>
        </p:nvSpPr>
        <p:spPr>
          <a:xfrm>
            <a:off x="92964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sp>
        <p:nvSpPr>
          <p:cNvPr id="44" name="TextBox 43">
            <a:extLst>
              <a:ext uri="{FF2B5EF4-FFF2-40B4-BE49-F238E27FC236}">
                <a16:creationId xmlns:a16="http://schemas.microsoft.com/office/drawing/2014/main" id="{F87472FF-D131-467F-9D6D-6C5073A0D9EE}"/>
              </a:ext>
            </a:extLst>
          </p:cNvPr>
          <p:cNvSpPr txBox="1"/>
          <p:nvPr/>
        </p:nvSpPr>
        <p:spPr>
          <a:xfrm flipH="1">
            <a:off x="9848850" y="2327487"/>
            <a:ext cx="7543800" cy="6617196"/>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LOGIN STATUS</a:t>
            </a:r>
          </a:p>
          <a:p>
            <a:pPr marL="457200" indent="-457200">
              <a:spcAft>
                <a:spcPts val="1200"/>
              </a:spcAft>
              <a:buFont typeface="Arial" panose="020B0604020202020204" pitchFamily="34" charset="0"/>
              <a:buChar char="•"/>
            </a:pPr>
            <a:r>
              <a:rPr lang="en-SG" sz="2800" dirty="0">
                <a:latin typeface="Daytona Light" panose="020B0304030503040204" pitchFamily="34" charset="0"/>
              </a:rPr>
              <a:t>Majority of abusive comments were made by anonymous commenters</a:t>
            </a:r>
          </a:p>
          <a:p>
            <a:pPr marL="457200" indent="-457200">
              <a:spcAft>
                <a:spcPts val="1200"/>
              </a:spcAft>
              <a:buFont typeface="Arial" panose="020B0604020202020204" pitchFamily="34" charset="0"/>
              <a:buChar char="•"/>
            </a:pPr>
            <a:endParaRPr lang="en-SG" sz="2800" dirty="0">
              <a:latin typeface="Daytona Light" panose="020B0304030503040204" pitchFamily="34" charset="0"/>
            </a:endParaRPr>
          </a:p>
          <a:p>
            <a:pPr marL="457200" indent="-457200">
              <a:spcAft>
                <a:spcPts val="1200"/>
              </a:spcAft>
              <a:buFont typeface="Arial" panose="020B0604020202020204" pitchFamily="34" charset="0"/>
              <a:buChar char="•"/>
            </a:pPr>
            <a:endParaRPr lang="en-SG" sz="2800" dirty="0">
              <a:latin typeface="Daytona Light" panose="020B0304030503040204" pitchFamily="34" charset="0"/>
            </a:endParaRPr>
          </a:p>
          <a:p>
            <a:pPr marL="457200" indent="-457200">
              <a:spcAft>
                <a:spcPts val="1200"/>
              </a:spcAft>
              <a:buFont typeface="Arial" panose="020B0604020202020204" pitchFamily="34" charset="0"/>
              <a:buChar char="•"/>
            </a:pPr>
            <a:endParaRPr lang="en-SG" sz="2800" dirty="0">
              <a:latin typeface="Daytona Light" panose="020B0304030503040204" pitchFamily="34" charset="0"/>
            </a:endParaRPr>
          </a:p>
          <a:p>
            <a:pPr marL="457200" indent="-457200">
              <a:spcAft>
                <a:spcPts val="1200"/>
              </a:spcAft>
              <a:buFont typeface="Arial" panose="020B0604020202020204" pitchFamily="34" charset="0"/>
              <a:buChar char="•"/>
            </a:pPr>
            <a:endParaRPr lang="en-SG" sz="2800" dirty="0">
              <a:latin typeface="Daytona Light" panose="020B0304030503040204" pitchFamily="34" charset="0"/>
            </a:endParaRPr>
          </a:p>
          <a:p>
            <a:pPr marL="457200" indent="-457200">
              <a:spcAft>
                <a:spcPts val="1200"/>
              </a:spcAft>
              <a:buFont typeface="Arial" panose="020B0604020202020204" pitchFamily="34" charset="0"/>
              <a:buChar char="•"/>
            </a:pPr>
            <a:endParaRPr lang="en-SG" sz="2800" dirty="0">
              <a:latin typeface="Daytona Light" panose="020B0304030503040204" pitchFamily="34" charset="0"/>
            </a:endParaRPr>
          </a:p>
          <a:p>
            <a:pPr marL="457200" indent="-457200">
              <a:spcAft>
                <a:spcPts val="1200"/>
              </a:spcAft>
              <a:buFont typeface="Arial" panose="020B0604020202020204" pitchFamily="34" charset="0"/>
              <a:buChar char="•"/>
            </a:pPr>
            <a:endParaRPr lang="en-SG" sz="2800" dirty="0">
              <a:latin typeface="Daytona Light" panose="020B0304030503040204" pitchFamily="34" charset="0"/>
            </a:endParaRPr>
          </a:p>
          <a:p>
            <a:pPr marL="457200" indent="-457200">
              <a:spcAft>
                <a:spcPts val="1200"/>
              </a:spcAft>
              <a:buFont typeface="Arial" panose="020B0604020202020204" pitchFamily="34" charset="0"/>
              <a:buChar char="•"/>
            </a:pPr>
            <a:r>
              <a:rPr lang="en-SG" sz="2800" dirty="0">
                <a:latin typeface="Daytona Light" panose="020B0304030503040204" pitchFamily="34" charset="0"/>
              </a:rPr>
              <a:t>However, it’s notable that there was still a significant number of logged-in users (46.3%) making abusive comments</a:t>
            </a:r>
          </a:p>
        </p:txBody>
      </p:sp>
      <p:pic>
        <p:nvPicPr>
          <p:cNvPr id="8" name="Picture 7">
            <a:extLst>
              <a:ext uri="{FF2B5EF4-FFF2-40B4-BE49-F238E27FC236}">
                <a16:creationId xmlns:a16="http://schemas.microsoft.com/office/drawing/2014/main" id="{201F4478-C792-4E5B-ACB1-CC51F05A8A6E}"/>
              </a:ext>
            </a:extLst>
          </p:cNvPr>
          <p:cNvPicPr>
            <a:picLocks noChangeAspect="1"/>
          </p:cNvPicPr>
          <p:nvPr/>
        </p:nvPicPr>
        <p:blipFill>
          <a:blip r:embed="rId6"/>
          <a:stretch>
            <a:fillRect/>
          </a:stretch>
        </p:blipFill>
        <p:spPr>
          <a:xfrm>
            <a:off x="1418771" y="4533900"/>
            <a:ext cx="6496957" cy="4667901"/>
          </a:xfrm>
          <a:prstGeom prst="rect">
            <a:avLst/>
          </a:prstGeom>
        </p:spPr>
      </p:pic>
      <p:pic>
        <p:nvPicPr>
          <p:cNvPr id="11" name="Picture 10">
            <a:extLst>
              <a:ext uri="{FF2B5EF4-FFF2-40B4-BE49-F238E27FC236}">
                <a16:creationId xmlns:a16="http://schemas.microsoft.com/office/drawing/2014/main" id="{9EABD91F-7107-4DA5-A5C0-EE5CB50A0472}"/>
              </a:ext>
            </a:extLst>
          </p:cNvPr>
          <p:cNvPicPr>
            <a:picLocks noChangeAspect="1"/>
          </p:cNvPicPr>
          <p:nvPr/>
        </p:nvPicPr>
        <p:blipFill>
          <a:blip r:embed="rId7"/>
          <a:stretch>
            <a:fillRect/>
          </a:stretch>
        </p:blipFill>
        <p:spPr>
          <a:xfrm>
            <a:off x="10114096" y="4533900"/>
            <a:ext cx="7280841" cy="2426947"/>
          </a:xfrm>
          <a:prstGeom prst="rect">
            <a:avLst/>
          </a:prstGeom>
        </p:spPr>
      </p:pic>
    </p:spTree>
    <p:extLst>
      <p:ext uri="{BB962C8B-B14F-4D97-AF65-F5344CB8AC3E}">
        <p14:creationId xmlns:p14="http://schemas.microsoft.com/office/powerpoint/2010/main" val="1286837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2DE82D26-4FF1-4F41-B818-B140BE3CBEAD}"/>
              </a:ext>
            </a:extLst>
          </p:cNvPr>
          <p:cNvSpPr/>
          <p:nvPr/>
        </p:nvSpPr>
        <p:spPr>
          <a:xfrm>
            <a:off x="3429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EDA (Wikipedia)</a:t>
              </a:r>
            </a:p>
          </p:txBody>
        </p:sp>
      </p:grpSp>
      <p:pic>
        <p:nvPicPr>
          <p:cNvPr id="24" name="Picture 2" descr="English Wikipedia - Wikipedia">
            <a:extLst>
              <a:ext uri="{FF2B5EF4-FFF2-40B4-BE49-F238E27FC236}">
                <a16:creationId xmlns:a16="http://schemas.microsoft.com/office/drawing/2014/main" id="{5FC5E4E1-A4ED-44C3-A0E4-67AB43C2ABE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1690"/>
          <a:stretch/>
        </p:blipFill>
        <p:spPr bwMode="auto">
          <a:xfrm>
            <a:off x="34545" y="74783"/>
            <a:ext cx="1759708" cy="1784497"/>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D6A9BE9B-A595-48CB-A5B4-FDDC38876E19}"/>
              </a:ext>
            </a:extLst>
          </p:cNvPr>
          <p:cNvSpPr/>
          <p:nvPr/>
        </p:nvSpPr>
        <p:spPr>
          <a:xfrm>
            <a:off x="92964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pic>
        <p:nvPicPr>
          <p:cNvPr id="9" name="Picture 8">
            <a:extLst>
              <a:ext uri="{FF2B5EF4-FFF2-40B4-BE49-F238E27FC236}">
                <a16:creationId xmlns:a16="http://schemas.microsoft.com/office/drawing/2014/main" id="{223851E4-9293-44B9-97F0-0CE52CFFDB02}"/>
              </a:ext>
            </a:extLst>
          </p:cNvPr>
          <p:cNvPicPr>
            <a:picLocks noChangeAspect="1"/>
          </p:cNvPicPr>
          <p:nvPr/>
        </p:nvPicPr>
        <p:blipFill>
          <a:blip r:embed="rId7"/>
          <a:stretch>
            <a:fillRect/>
          </a:stretch>
        </p:blipFill>
        <p:spPr>
          <a:xfrm>
            <a:off x="1605024" y="2418927"/>
            <a:ext cx="5972051" cy="6305973"/>
          </a:xfrm>
          <a:prstGeom prst="rect">
            <a:avLst/>
          </a:prstGeom>
        </p:spPr>
      </p:pic>
      <p:pic>
        <p:nvPicPr>
          <p:cNvPr id="13" name="Picture 12">
            <a:extLst>
              <a:ext uri="{FF2B5EF4-FFF2-40B4-BE49-F238E27FC236}">
                <a16:creationId xmlns:a16="http://schemas.microsoft.com/office/drawing/2014/main" id="{385714EB-B702-4FD8-A4BD-3772A2D62BF3}"/>
              </a:ext>
            </a:extLst>
          </p:cNvPr>
          <p:cNvPicPr>
            <a:picLocks noChangeAspect="1"/>
          </p:cNvPicPr>
          <p:nvPr/>
        </p:nvPicPr>
        <p:blipFill>
          <a:blip r:embed="rId8"/>
          <a:stretch>
            <a:fillRect/>
          </a:stretch>
        </p:blipFill>
        <p:spPr>
          <a:xfrm>
            <a:off x="10668000" y="2418927"/>
            <a:ext cx="6071658" cy="6409694"/>
          </a:xfrm>
          <a:prstGeom prst="rect">
            <a:avLst/>
          </a:prstGeom>
        </p:spPr>
      </p:pic>
      <p:sp>
        <p:nvSpPr>
          <p:cNvPr id="27" name="TextBox 26">
            <a:extLst>
              <a:ext uri="{FF2B5EF4-FFF2-40B4-BE49-F238E27FC236}">
                <a16:creationId xmlns:a16="http://schemas.microsoft.com/office/drawing/2014/main" id="{5D1FF957-3756-4995-93FA-F46A6C05A2D4}"/>
              </a:ext>
            </a:extLst>
          </p:cNvPr>
          <p:cNvSpPr txBox="1"/>
          <p:nvPr/>
        </p:nvSpPr>
        <p:spPr>
          <a:xfrm flipH="1">
            <a:off x="1371599" y="8875282"/>
            <a:ext cx="6438900" cy="707886"/>
          </a:xfrm>
          <a:prstGeom prst="rect">
            <a:avLst/>
          </a:prstGeom>
          <a:noFill/>
        </p:spPr>
        <p:txBody>
          <a:bodyPr wrap="square" rtlCol="0">
            <a:spAutoFit/>
          </a:bodyPr>
          <a:lstStyle/>
          <a:p>
            <a:pPr algn="ctr">
              <a:spcAft>
                <a:spcPts val="1200"/>
              </a:spcAft>
            </a:pPr>
            <a:r>
              <a:rPr lang="en-SG" sz="4000" dirty="0">
                <a:latin typeface="Daytona" panose="020B0604030500040204" pitchFamily="34" charset="0"/>
              </a:rPr>
              <a:t>High in profanity</a:t>
            </a:r>
          </a:p>
        </p:txBody>
      </p:sp>
      <p:sp>
        <p:nvSpPr>
          <p:cNvPr id="28" name="TextBox 27">
            <a:extLst>
              <a:ext uri="{FF2B5EF4-FFF2-40B4-BE49-F238E27FC236}">
                <a16:creationId xmlns:a16="http://schemas.microsoft.com/office/drawing/2014/main" id="{321ECFED-941C-4773-9204-806123D658AD}"/>
              </a:ext>
            </a:extLst>
          </p:cNvPr>
          <p:cNvSpPr txBox="1"/>
          <p:nvPr/>
        </p:nvSpPr>
        <p:spPr>
          <a:xfrm flipH="1">
            <a:off x="10401300" y="8875282"/>
            <a:ext cx="6438900" cy="707886"/>
          </a:xfrm>
          <a:prstGeom prst="rect">
            <a:avLst/>
          </a:prstGeom>
          <a:noFill/>
        </p:spPr>
        <p:txBody>
          <a:bodyPr wrap="square" rtlCol="0">
            <a:spAutoFit/>
          </a:bodyPr>
          <a:lstStyle/>
          <a:p>
            <a:pPr algn="ctr">
              <a:spcAft>
                <a:spcPts val="1200"/>
              </a:spcAft>
            </a:pPr>
            <a:r>
              <a:rPr lang="en-SG" sz="4000" dirty="0">
                <a:latin typeface="Daytona" panose="020B0604030500040204" pitchFamily="34" charset="0"/>
              </a:rPr>
              <a:t>Polite and objective</a:t>
            </a:r>
          </a:p>
        </p:txBody>
      </p:sp>
      <p:sp>
        <p:nvSpPr>
          <p:cNvPr id="31" name="Rectangle 30">
            <a:extLst>
              <a:ext uri="{FF2B5EF4-FFF2-40B4-BE49-F238E27FC236}">
                <a16:creationId xmlns:a16="http://schemas.microsoft.com/office/drawing/2014/main" id="{1C7A6CFE-BB1C-4710-8168-697072B295D0}"/>
              </a:ext>
            </a:extLst>
          </p:cNvPr>
          <p:cNvSpPr/>
          <p:nvPr/>
        </p:nvSpPr>
        <p:spPr>
          <a:xfrm>
            <a:off x="12688615" y="2876127"/>
            <a:ext cx="3831876" cy="99060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7B96CBE4-5909-4745-9C40-E3DC21DAB335}"/>
              </a:ext>
            </a:extLst>
          </p:cNvPr>
          <p:cNvSpPr/>
          <p:nvPr/>
        </p:nvSpPr>
        <p:spPr>
          <a:xfrm>
            <a:off x="13421896" y="5128474"/>
            <a:ext cx="2808704" cy="707886"/>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4D56CB7B-9919-41DF-96D7-D28B1A874D08}"/>
              </a:ext>
            </a:extLst>
          </p:cNvPr>
          <p:cNvSpPr/>
          <p:nvPr/>
        </p:nvSpPr>
        <p:spPr>
          <a:xfrm>
            <a:off x="10946711" y="6897088"/>
            <a:ext cx="1741904" cy="62724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1537101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2DE82D26-4FF1-4F41-B818-B140BE3CBEAD}"/>
              </a:ext>
            </a:extLst>
          </p:cNvPr>
          <p:cNvSpPr/>
          <p:nvPr/>
        </p:nvSpPr>
        <p:spPr>
          <a:xfrm>
            <a:off x="3429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EDA (Wikipedia)</a:t>
              </a:r>
            </a:p>
          </p:txBody>
        </p:sp>
      </p:grpSp>
      <p:pic>
        <p:nvPicPr>
          <p:cNvPr id="24" name="Picture 2" descr="English Wikipedia - Wikipedia">
            <a:extLst>
              <a:ext uri="{FF2B5EF4-FFF2-40B4-BE49-F238E27FC236}">
                <a16:creationId xmlns:a16="http://schemas.microsoft.com/office/drawing/2014/main" id="{5FC5E4E1-A4ED-44C3-A0E4-67AB43C2ABE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1690"/>
          <a:stretch/>
        </p:blipFill>
        <p:spPr bwMode="auto">
          <a:xfrm>
            <a:off x="34545" y="74783"/>
            <a:ext cx="1759708" cy="1784497"/>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D6A9BE9B-A595-48CB-A5B4-FDDC38876E19}"/>
              </a:ext>
            </a:extLst>
          </p:cNvPr>
          <p:cNvSpPr/>
          <p:nvPr/>
        </p:nvSpPr>
        <p:spPr>
          <a:xfrm>
            <a:off x="92964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sp>
        <p:nvSpPr>
          <p:cNvPr id="27" name="TextBox 26">
            <a:extLst>
              <a:ext uri="{FF2B5EF4-FFF2-40B4-BE49-F238E27FC236}">
                <a16:creationId xmlns:a16="http://schemas.microsoft.com/office/drawing/2014/main" id="{5D1FF957-3756-4995-93FA-F46A6C05A2D4}"/>
              </a:ext>
            </a:extLst>
          </p:cNvPr>
          <p:cNvSpPr txBox="1"/>
          <p:nvPr/>
        </p:nvSpPr>
        <p:spPr>
          <a:xfrm flipH="1">
            <a:off x="1371599" y="2432865"/>
            <a:ext cx="6438900" cy="707886"/>
          </a:xfrm>
          <a:prstGeom prst="rect">
            <a:avLst/>
          </a:prstGeom>
          <a:noFill/>
        </p:spPr>
        <p:txBody>
          <a:bodyPr wrap="square" rtlCol="0">
            <a:spAutoFit/>
          </a:bodyPr>
          <a:lstStyle/>
          <a:p>
            <a:pPr algn="ctr">
              <a:spcAft>
                <a:spcPts val="1200"/>
              </a:spcAft>
            </a:pPr>
            <a:r>
              <a:rPr lang="en-SG" sz="4000" dirty="0">
                <a:latin typeface="Daytona" panose="020B0604030500040204" pitchFamily="34" charset="0"/>
              </a:rPr>
              <a:t>High in profanity</a:t>
            </a:r>
          </a:p>
        </p:txBody>
      </p:sp>
      <p:sp>
        <p:nvSpPr>
          <p:cNvPr id="28" name="TextBox 27">
            <a:extLst>
              <a:ext uri="{FF2B5EF4-FFF2-40B4-BE49-F238E27FC236}">
                <a16:creationId xmlns:a16="http://schemas.microsoft.com/office/drawing/2014/main" id="{321ECFED-941C-4773-9204-806123D658AD}"/>
              </a:ext>
            </a:extLst>
          </p:cNvPr>
          <p:cNvSpPr txBox="1"/>
          <p:nvPr/>
        </p:nvSpPr>
        <p:spPr>
          <a:xfrm flipH="1">
            <a:off x="10401300" y="2389549"/>
            <a:ext cx="6438900" cy="707886"/>
          </a:xfrm>
          <a:prstGeom prst="rect">
            <a:avLst/>
          </a:prstGeom>
          <a:noFill/>
        </p:spPr>
        <p:txBody>
          <a:bodyPr wrap="square" rtlCol="0">
            <a:spAutoFit/>
          </a:bodyPr>
          <a:lstStyle/>
          <a:p>
            <a:pPr algn="ctr">
              <a:spcAft>
                <a:spcPts val="1200"/>
              </a:spcAft>
            </a:pPr>
            <a:r>
              <a:rPr lang="en-SG" sz="4000" dirty="0">
                <a:latin typeface="Daytona" panose="020B0604030500040204" pitchFamily="34" charset="0"/>
              </a:rPr>
              <a:t>Polite and objective</a:t>
            </a:r>
          </a:p>
        </p:txBody>
      </p:sp>
      <p:pic>
        <p:nvPicPr>
          <p:cNvPr id="15" name="Picture 14">
            <a:extLst>
              <a:ext uri="{FF2B5EF4-FFF2-40B4-BE49-F238E27FC236}">
                <a16:creationId xmlns:a16="http://schemas.microsoft.com/office/drawing/2014/main" id="{2E35D05A-431F-4ACE-83A2-3E2DE41099AA}"/>
              </a:ext>
            </a:extLst>
          </p:cNvPr>
          <p:cNvPicPr>
            <a:picLocks noChangeAspect="1"/>
          </p:cNvPicPr>
          <p:nvPr/>
        </p:nvPicPr>
        <p:blipFill>
          <a:blip r:embed="rId6"/>
          <a:stretch>
            <a:fillRect/>
          </a:stretch>
        </p:blipFill>
        <p:spPr>
          <a:xfrm>
            <a:off x="375557" y="3771900"/>
            <a:ext cx="8493446" cy="4876800"/>
          </a:xfrm>
          <a:prstGeom prst="rect">
            <a:avLst/>
          </a:prstGeom>
        </p:spPr>
      </p:pic>
      <p:pic>
        <p:nvPicPr>
          <p:cNvPr id="17" name="Picture 16">
            <a:extLst>
              <a:ext uri="{FF2B5EF4-FFF2-40B4-BE49-F238E27FC236}">
                <a16:creationId xmlns:a16="http://schemas.microsoft.com/office/drawing/2014/main" id="{FAEF1603-C458-4151-BC72-582138FE8C76}"/>
              </a:ext>
            </a:extLst>
          </p:cNvPr>
          <p:cNvPicPr>
            <a:picLocks noChangeAspect="1"/>
          </p:cNvPicPr>
          <p:nvPr/>
        </p:nvPicPr>
        <p:blipFill>
          <a:blip r:embed="rId7"/>
          <a:stretch>
            <a:fillRect/>
          </a:stretch>
        </p:blipFill>
        <p:spPr>
          <a:xfrm>
            <a:off x="9522643" y="3771900"/>
            <a:ext cx="8308157" cy="4876800"/>
          </a:xfrm>
          <a:prstGeom prst="rect">
            <a:avLst/>
          </a:prstGeom>
        </p:spPr>
      </p:pic>
      <p:sp>
        <p:nvSpPr>
          <p:cNvPr id="34" name="Rectangle 33">
            <a:extLst>
              <a:ext uri="{FF2B5EF4-FFF2-40B4-BE49-F238E27FC236}">
                <a16:creationId xmlns:a16="http://schemas.microsoft.com/office/drawing/2014/main" id="{71F27B62-A609-49B9-ACFA-844B7C77770B}"/>
              </a:ext>
            </a:extLst>
          </p:cNvPr>
          <p:cNvSpPr/>
          <p:nvPr/>
        </p:nvSpPr>
        <p:spPr>
          <a:xfrm>
            <a:off x="9495379" y="7886700"/>
            <a:ext cx="905921" cy="29404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2A84F737-11EF-4146-93D9-9BD932B5CE48}"/>
              </a:ext>
            </a:extLst>
          </p:cNvPr>
          <p:cNvSpPr/>
          <p:nvPr/>
        </p:nvSpPr>
        <p:spPr>
          <a:xfrm>
            <a:off x="9541518" y="4392251"/>
            <a:ext cx="905921" cy="29404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8F011BD7-25D1-406B-B68B-FD5BC38C090D}"/>
              </a:ext>
            </a:extLst>
          </p:cNvPr>
          <p:cNvSpPr/>
          <p:nvPr/>
        </p:nvSpPr>
        <p:spPr>
          <a:xfrm>
            <a:off x="342900" y="8050852"/>
            <a:ext cx="1104900" cy="44544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Rectangle 36">
            <a:extLst>
              <a:ext uri="{FF2B5EF4-FFF2-40B4-BE49-F238E27FC236}">
                <a16:creationId xmlns:a16="http://schemas.microsoft.com/office/drawing/2014/main" id="{60F8B6F4-48B6-4A80-938B-A8FA1533260D}"/>
              </a:ext>
            </a:extLst>
          </p:cNvPr>
          <p:cNvSpPr/>
          <p:nvPr/>
        </p:nvSpPr>
        <p:spPr>
          <a:xfrm>
            <a:off x="457200" y="4101034"/>
            <a:ext cx="990600" cy="50906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51158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81000" y="2090052"/>
            <a:ext cx="17602200" cy="8077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EDA (Ao3)</a:t>
              </a:r>
            </a:p>
          </p:txBody>
        </p:sp>
      </p:grpSp>
      <p:graphicFrame>
        <p:nvGraphicFramePr>
          <p:cNvPr id="2" name="Table 10">
            <a:extLst>
              <a:ext uri="{FF2B5EF4-FFF2-40B4-BE49-F238E27FC236}">
                <a16:creationId xmlns:a16="http://schemas.microsoft.com/office/drawing/2014/main" id="{BA04CEB9-6638-4BEF-BD84-B20420911493}"/>
              </a:ext>
            </a:extLst>
          </p:cNvPr>
          <p:cNvGraphicFramePr>
            <a:graphicFrameLocks noGrp="1"/>
          </p:cNvGraphicFramePr>
          <p:nvPr>
            <p:extLst>
              <p:ext uri="{D42A27DB-BD31-4B8C-83A1-F6EECF244321}">
                <p14:modId xmlns:p14="http://schemas.microsoft.com/office/powerpoint/2010/main" val="1907238404"/>
              </p:ext>
            </p:extLst>
          </p:nvPr>
        </p:nvGraphicFramePr>
        <p:xfrm>
          <a:off x="838200" y="3162300"/>
          <a:ext cx="12725400" cy="6083580"/>
        </p:xfrm>
        <a:graphic>
          <a:graphicData uri="http://schemas.openxmlformats.org/drawingml/2006/table">
            <a:tbl>
              <a:tblPr firstRow="1" bandRow="1">
                <a:tableStyleId>{BDBED569-4797-4DF1-A0F4-6AAB3CD982D8}</a:tableStyleId>
              </a:tblPr>
              <a:tblGrid>
                <a:gridCol w="1696720">
                  <a:extLst>
                    <a:ext uri="{9D8B030D-6E8A-4147-A177-3AD203B41FA5}">
                      <a16:colId xmlns:a16="http://schemas.microsoft.com/office/drawing/2014/main" val="572485688"/>
                    </a:ext>
                  </a:extLst>
                </a:gridCol>
                <a:gridCol w="1850967">
                  <a:extLst>
                    <a:ext uri="{9D8B030D-6E8A-4147-A177-3AD203B41FA5}">
                      <a16:colId xmlns:a16="http://schemas.microsoft.com/office/drawing/2014/main" val="1029453748"/>
                    </a:ext>
                  </a:extLst>
                </a:gridCol>
                <a:gridCol w="2564683">
                  <a:extLst>
                    <a:ext uri="{9D8B030D-6E8A-4147-A177-3AD203B41FA5}">
                      <a16:colId xmlns:a16="http://schemas.microsoft.com/office/drawing/2014/main" val="2469054315"/>
                    </a:ext>
                  </a:extLst>
                </a:gridCol>
                <a:gridCol w="6613030">
                  <a:extLst>
                    <a:ext uri="{9D8B030D-6E8A-4147-A177-3AD203B41FA5}">
                      <a16:colId xmlns:a16="http://schemas.microsoft.com/office/drawing/2014/main" val="2259944560"/>
                    </a:ext>
                  </a:extLst>
                </a:gridCol>
              </a:tblGrid>
              <a:tr h="1013930">
                <a:tc>
                  <a:txBody>
                    <a:bodyPr/>
                    <a:lstStyle/>
                    <a:p>
                      <a:endParaRPr lang="en-SG" sz="2400" dirty="0">
                        <a:latin typeface="Daytona" panose="020B0604030500040204" pitchFamily="34" charset="0"/>
                      </a:endParaRPr>
                    </a:p>
                  </a:txBody>
                  <a:tcPr anchor="ctr"/>
                </a:tc>
                <a:tc>
                  <a:txBody>
                    <a:bodyPr/>
                    <a:lstStyle/>
                    <a:p>
                      <a:pPr algn="ctr"/>
                      <a:r>
                        <a:rPr lang="en-SG" sz="2400" b="0" dirty="0">
                          <a:latin typeface="Daytona" panose="020B0604030500040204" pitchFamily="34" charset="0"/>
                        </a:rPr>
                        <a:t>Comments</a:t>
                      </a:r>
                    </a:p>
                  </a:txBody>
                  <a:tcPr anchor="ctr"/>
                </a:tc>
                <a:tc>
                  <a:txBody>
                    <a:bodyPr/>
                    <a:lstStyle/>
                    <a:p>
                      <a:pPr algn="ctr"/>
                      <a:r>
                        <a:rPr lang="en-SG" sz="2400" b="0" dirty="0">
                          <a:latin typeface="Daytona" panose="020B0604030500040204" pitchFamily="34" charset="0"/>
                        </a:rPr>
                        <a:t>Logged in</a:t>
                      </a:r>
                    </a:p>
                  </a:txBody>
                  <a:tcPr anchor="ctr"/>
                </a:tc>
                <a:tc>
                  <a:txBody>
                    <a:bodyPr/>
                    <a:lstStyle/>
                    <a:p>
                      <a:pPr algn="ctr"/>
                      <a:r>
                        <a:rPr lang="en-SG" sz="2400" b="0" dirty="0">
                          <a:latin typeface="Daytona" panose="020B0604030500040204" pitchFamily="34" charset="0"/>
                        </a:rPr>
                        <a:t>Type of comments</a:t>
                      </a:r>
                    </a:p>
                  </a:txBody>
                  <a:tcPr anchor="ctr"/>
                </a:tc>
                <a:extLst>
                  <a:ext uri="{0D108BD9-81ED-4DB2-BD59-A6C34878D82A}">
                    <a16:rowId xmlns:a16="http://schemas.microsoft.com/office/drawing/2014/main" val="461535792"/>
                  </a:ext>
                </a:extLst>
              </a:tr>
              <a:tr h="1013930">
                <a:tc>
                  <a:txBody>
                    <a:bodyPr/>
                    <a:lstStyle/>
                    <a:p>
                      <a:r>
                        <a:rPr lang="en-SG" sz="2400" dirty="0">
                          <a:latin typeface="Daytona" panose="020B0604030500040204" pitchFamily="34" charset="0"/>
                        </a:rPr>
                        <a:t>Troll 1</a:t>
                      </a:r>
                    </a:p>
                  </a:txBody>
                  <a:tcPr anchor="ctr"/>
                </a:tc>
                <a:tc>
                  <a:txBody>
                    <a:bodyPr/>
                    <a:lstStyle/>
                    <a:p>
                      <a:pPr algn="ctr"/>
                      <a:r>
                        <a:rPr lang="en-SG" sz="2400" dirty="0">
                          <a:latin typeface="Daytona Light" panose="020B0304030503040204" pitchFamily="34" charset="0"/>
                        </a:rPr>
                        <a:t>45</a:t>
                      </a:r>
                    </a:p>
                  </a:txBody>
                  <a:tcPr anchor="ctr"/>
                </a:tc>
                <a:tc>
                  <a:txBody>
                    <a:bodyPr/>
                    <a:lstStyle/>
                    <a:p>
                      <a:pPr algn="ctr"/>
                      <a:r>
                        <a:rPr lang="en-SG" sz="2400" dirty="0">
                          <a:latin typeface="Daytona Light" panose="020B0304030503040204" pitchFamily="34" charset="0"/>
                        </a:rPr>
                        <a:t>69% of the time</a:t>
                      </a:r>
                    </a:p>
                  </a:txBody>
                  <a:tcPr anchor="ctr"/>
                </a:tc>
                <a:tc>
                  <a:txBody>
                    <a:bodyPr/>
                    <a:lstStyle/>
                    <a:p>
                      <a:pPr algn="ctr"/>
                      <a:r>
                        <a:rPr lang="en-SG" sz="2400" dirty="0">
                          <a:latin typeface="Daytona Light" panose="020B0304030503040204" pitchFamily="34" charset="0"/>
                        </a:rPr>
                        <a:t>Attacks on writing. Low to medium toxicity.</a:t>
                      </a:r>
                    </a:p>
                  </a:txBody>
                  <a:tcPr anchor="ctr"/>
                </a:tc>
                <a:extLst>
                  <a:ext uri="{0D108BD9-81ED-4DB2-BD59-A6C34878D82A}">
                    <a16:rowId xmlns:a16="http://schemas.microsoft.com/office/drawing/2014/main" val="908451985"/>
                  </a:ext>
                </a:extLst>
              </a:tr>
              <a:tr h="1013930">
                <a:tc>
                  <a:txBody>
                    <a:bodyPr/>
                    <a:lstStyle/>
                    <a:p>
                      <a:r>
                        <a:rPr lang="en-SG" sz="2400" dirty="0">
                          <a:latin typeface="Daytona" panose="020B0604030500040204" pitchFamily="34" charset="0"/>
                        </a:rPr>
                        <a:t>Troll 2</a:t>
                      </a:r>
                    </a:p>
                  </a:txBody>
                  <a:tcPr anchor="ctr"/>
                </a:tc>
                <a:tc>
                  <a:txBody>
                    <a:bodyPr/>
                    <a:lstStyle/>
                    <a:p>
                      <a:pPr algn="ctr"/>
                      <a:r>
                        <a:rPr lang="en-SG" sz="2400" dirty="0">
                          <a:latin typeface="Daytona Light" panose="020B0304030503040204" pitchFamily="34" charset="0"/>
                        </a:rPr>
                        <a:t>30</a:t>
                      </a:r>
                    </a:p>
                  </a:txBody>
                  <a:tcPr anchor="ctr"/>
                </a:tc>
                <a:tc>
                  <a:txBody>
                    <a:bodyPr/>
                    <a:lstStyle/>
                    <a:p>
                      <a:pPr algn="ctr"/>
                      <a:r>
                        <a:rPr lang="en-SG" sz="2400" dirty="0">
                          <a:latin typeface="Daytona Light" panose="020B0304030503040204" pitchFamily="34" charset="0"/>
                        </a:rPr>
                        <a:t>Always anon</a:t>
                      </a:r>
                    </a:p>
                  </a:txBody>
                  <a:tcPr anchor="ctr"/>
                </a:tc>
                <a:tc>
                  <a:txBody>
                    <a:bodyPr/>
                    <a:lstStyle/>
                    <a:p>
                      <a:pPr algn="ctr"/>
                      <a:r>
                        <a:rPr lang="en-SG" sz="2400" dirty="0">
                          <a:latin typeface="Daytona Light" panose="020B0304030503040204" pitchFamily="34" charset="0"/>
                        </a:rPr>
                        <a:t>Violent language . High toxicity.</a:t>
                      </a:r>
                    </a:p>
                  </a:txBody>
                  <a:tcPr anchor="ctr"/>
                </a:tc>
                <a:extLst>
                  <a:ext uri="{0D108BD9-81ED-4DB2-BD59-A6C34878D82A}">
                    <a16:rowId xmlns:a16="http://schemas.microsoft.com/office/drawing/2014/main" val="2918856162"/>
                  </a:ext>
                </a:extLst>
              </a:tr>
              <a:tr h="1013930">
                <a:tc>
                  <a:txBody>
                    <a:bodyPr/>
                    <a:lstStyle/>
                    <a:p>
                      <a:r>
                        <a:rPr lang="en-SG" sz="2400" dirty="0">
                          <a:latin typeface="Daytona" panose="020B0604030500040204" pitchFamily="34" charset="0"/>
                        </a:rPr>
                        <a:t>Troll 3</a:t>
                      </a:r>
                    </a:p>
                  </a:txBody>
                  <a:tcPr anchor="ctr"/>
                </a:tc>
                <a:tc>
                  <a:txBody>
                    <a:bodyPr/>
                    <a:lstStyle/>
                    <a:p>
                      <a:pPr algn="ctr"/>
                      <a:r>
                        <a:rPr lang="en-SG" sz="2400" dirty="0">
                          <a:latin typeface="Daytona Light" panose="020B0304030503040204" pitchFamily="34" charset="0"/>
                        </a:rPr>
                        <a:t>32</a:t>
                      </a:r>
                    </a:p>
                  </a:txBody>
                  <a:tcPr anchor="ctr"/>
                </a:tc>
                <a:tc>
                  <a:txBody>
                    <a:bodyPr/>
                    <a:lstStyle/>
                    <a:p>
                      <a:pPr algn="ctr"/>
                      <a:r>
                        <a:rPr lang="en-SG" sz="2400" dirty="0">
                          <a:latin typeface="Daytona Light" panose="020B0304030503040204" pitchFamily="34" charset="0"/>
                        </a:rPr>
                        <a:t>62% of the time</a:t>
                      </a:r>
                    </a:p>
                  </a:txBody>
                  <a:tcPr anchor="ctr"/>
                </a:tc>
                <a:tc>
                  <a:txBody>
                    <a:bodyPr/>
                    <a:lstStyle/>
                    <a:p>
                      <a:pPr algn="ctr"/>
                      <a:r>
                        <a:rPr lang="en-SG" sz="2400" dirty="0">
                          <a:latin typeface="Daytona Light" panose="020B0304030503040204" pitchFamily="34" charset="0"/>
                        </a:rPr>
                        <a:t>Insults and hate speech. High toxicity.</a:t>
                      </a:r>
                    </a:p>
                  </a:txBody>
                  <a:tcPr anchor="ctr"/>
                </a:tc>
                <a:extLst>
                  <a:ext uri="{0D108BD9-81ED-4DB2-BD59-A6C34878D82A}">
                    <a16:rowId xmlns:a16="http://schemas.microsoft.com/office/drawing/2014/main" val="2094403223"/>
                  </a:ext>
                </a:extLst>
              </a:tr>
              <a:tr h="1013930">
                <a:tc>
                  <a:txBody>
                    <a:bodyPr/>
                    <a:lstStyle/>
                    <a:p>
                      <a:r>
                        <a:rPr lang="en-SG" sz="2400" dirty="0">
                          <a:latin typeface="Daytona" panose="020B0604030500040204" pitchFamily="34" charset="0"/>
                        </a:rPr>
                        <a:t>Troll 4</a:t>
                      </a:r>
                    </a:p>
                  </a:txBody>
                  <a:tcPr anchor="ctr"/>
                </a:tc>
                <a:tc>
                  <a:txBody>
                    <a:bodyPr/>
                    <a:lstStyle/>
                    <a:p>
                      <a:pPr algn="ctr"/>
                      <a:r>
                        <a:rPr lang="en-SG" sz="2400" dirty="0">
                          <a:latin typeface="Daytona Light" panose="020B0304030503040204" pitchFamily="34" charset="0"/>
                        </a:rPr>
                        <a:t>42</a:t>
                      </a:r>
                    </a:p>
                  </a:txBody>
                  <a:tcPr anchor="ctr"/>
                </a:tc>
                <a:tc>
                  <a:txBody>
                    <a:bodyPr/>
                    <a:lstStyle/>
                    <a:p>
                      <a:pPr algn="ctr"/>
                      <a:r>
                        <a:rPr lang="en-SG" sz="2400" dirty="0">
                          <a:latin typeface="Daytona Light" panose="020B0304030503040204" pitchFamily="34" charset="0"/>
                        </a:rPr>
                        <a:t>Always anon</a:t>
                      </a:r>
                    </a:p>
                  </a:txBody>
                  <a:tcPr anchor="ctr"/>
                </a:tc>
                <a:tc>
                  <a:txBody>
                    <a:bodyPr/>
                    <a:lstStyle/>
                    <a:p>
                      <a:pPr algn="ctr"/>
                      <a:r>
                        <a:rPr lang="en-SG" sz="2400" dirty="0">
                          <a:latin typeface="Daytona Light" panose="020B0304030503040204" pitchFamily="34" charset="0"/>
                        </a:rPr>
                        <a:t>Attacks on writing. Medium toxicity. Sarcasm.</a:t>
                      </a:r>
                    </a:p>
                  </a:txBody>
                  <a:tcPr anchor="ctr"/>
                </a:tc>
                <a:extLst>
                  <a:ext uri="{0D108BD9-81ED-4DB2-BD59-A6C34878D82A}">
                    <a16:rowId xmlns:a16="http://schemas.microsoft.com/office/drawing/2014/main" val="923236766"/>
                  </a:ext>
                </a:extLst>
              </a:tr>
              <a:tr h="1013930">
                <a:tc>
                  <a:txBody>
                    <a:bodyPr/>
                    <a:lstStyle/>
                    <a:p>
                      <a:r>
                        <a:rPr lang="en-SG" sz="2400" dirty="0">
                          <a:latin typeface="Daytona" panose="020B0604030500040204" pitchFamily="34" charset="0"/>
                        </a:rPr>
                        <a:t>Unknown</a:t>
                      </a:r>
                    </a:p>
                  </a:txBody>
                  <a:tcPr anchor="ctr"/>
                </a:tc>
                <a:tc>
                  <a:txBody>
                    <a:bodyPr/>
                    <a:lstStyle/>
                    <a:p>
                      <a:pPr algn="ctr"/>
                      <a:r>
                        <a:rPr lang="en-SG" sz="2400" dirty="0">
                          <a:latin typeface="Daytona Light" panose="020B0304030503040204" pitchFamily="34" charset="0"/>
                        </a:rPr>
                        <a:t>11</a:t>
                      </a:r>
                    </a:p>
                  </a:txBody>
                  <a:tcPr anchor="ctr"/>
                </a:tc>
                <a:tc>
                  <a:txBody>
                    <a:bodyPr/>
                    <a:lstStyle/>
                    <a:p>
                      <a:pPr algn="ctr"/>
                      <a:r>
                        <a:rPr lang="en-SG" sz="2400" dirty="0">
                          <a:latin typeface="Daytona Light" panose="020B0304030503040204" pitchFamily="34" charset="0"/>
                        </a:rPr>
                        <a:t>18% of the time</a:t>
                      </a:r>
                    </a:p>
                  </a:txBody>
                  <a:tcPr anchor="ctr"/>
                </a:tc>
                <a:tc>
                  <a:txBody>
                    <a:bodyPr/>
                    <a:lstStyle/>
                    <a:p>
                      <a:pPr algn="ctr"/>
                      <a:r>
                        <a:rPr lang="en-SG" sz="2400" dirty="0">
                          <a:latin typeface="Daytona Light" panose="020B0304030503040204" pitchFamily="34" charset="0"/>
                        </a:rPr>
                        <a:t>Mixed</a:t>
                      </a:r>
                    </a:p>
                  </a:txBody>
                  <a:tcPr anchor="ctr"/>
                </a:tc>
                <a:extLst>
                  <a:ext uri="{0D108BD9-81ED-4DB2-BD59-A6C34878D82A}">
                    <a16:rowId xmlns:a16="http://schemas.microsoft.com/office/drawing/2014/main" val="3813788174"/>
                  </a:ext>
                </a:extLst>
              </a:tr>
            </a:tbl>
          </a:graphicData>
        </a:graphic>
      </p:graphicFrame>
      <p:sp>
        <p:nvSpPr>
          <p:cNvPr id="24" name="TextBox 23">
            <a:extLst>
              <a:ext uri="{FF2B5EF4-FFF2-40B4-BE49-F238E27FC236}">
                <a16:creationId xmlns:a16="http://schemas.microsoft.com/office/drawing/2014/main" id="{3461A979-B892-4356-94E4-8F7F4F983ACC}"/>
              </a:ext>
            </a:extLst>
          </p:cNvPr>
          <p:cNvSpPr txBox="1"/>
          <p:nvPr/>
        </p:nvSpPr>
        <p:spPr>
          <a:xfrm flipH="1">
            <a:off x="3657600" y="2333137"/>
            <a:ext cx="6030686"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AGGRESSORS (TROLLS)</a:t>
            </a:r>
          </a:p>
        </p:txBody>
      </p:sp>
      <p:sp>
        <p:nvSpPr>
          <p:cNvPr id="11" name="Rectangle 10">
            <a:extLst>
              <a:ext uri="{FF2B5EF4-FFF2-40B4-BE49-F238E27FC236}">
                <a16:creationId xmlns:a16="http://schemas.microsoft.com/office/drawing/2014/main" id="{29998D5F-A101-4039-A746-7BED1C1A6CB7}"/>
              </a:ext>
            </a:extLst>
          </p:cNvPr>
          <p:cNvSpPr/>
          <p:nvPr/>
        </p:nvSpPr>
        <p:spPr>
          <a:xfrm>
            <a:off x="14401800" y="4229101"/>
            <a:ext cx="3018964" cy="1904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i="0" dirty="0">
                <a:solidFill>
                  <a:schemeClr val="tx1"/>
                </a:solidFill>
                <a:effectLst/>
                <a:latin typeface="Arial" panose="020B0604020202020204" pitchFamily="34" charset="0"/>
              </a:rPr>
              <a:t>kill </a:t>
            </a:r>
            <a:r>
              <a:rPr lang="en-SG" sz="1800" i="0" dirty="0" err="1">
                <a:solidFill>
                  <a:schemeClr val="tx1"/>
                </a:solidFill>
                <a:effectLst/>
                <a:latin typeface="Arial" panose="020B0604020202020204" pitchFamily="34" charset="0"/>
              </a:rPr>
              <a:t>urself</a:t>
            </a:r>
            <a:r>
              <a:rPr lang="en-SG" sz="1800" i="0" dirty="0">
                <a:solidFill>
                  <a:schemeClr val="tx1"/>
                </a:solidFill>
                <a:effectLst/>
                <a:latin typeface="Arial" panose="020B0604020202020204" pitchFamily="34" charset="0"/>
              </a:rPr>
              <a:t> please</a:t>
            </a:r>
            <a:endParaRPr lang="en-US" sz="1800" i="0" dirty="0">
              <a:solidFill>
                <a:schemeClr val="tx1"/>
              </a:solidFill>
              <a:effectLst/>
              <a:latin typeface="Arial" panose="020B0604020202020204" pitchFamily="34" charset="0"/>
            </a:endParaRPr>
          </a:p>
          <a:p>
            <a:pPr algn="ctr"/>
            <a:endParaRPr lang="en-US" sz="1800" i="0" dirty="0">
              <a:solidFill>
                <a:schemeClr val="tx1"/>
              </a:solidFill>
              <a:effectLst/>
              <a:latin typeface="Arial" panose="020B0604020202020204" pitchFamily="34" charset="0"/>
            </a:endParaRPr>
          </a:p>
          <a:p>
            <a:pPr algn="ctr"/>
            <a:r>
              <a:rPr lang="en-US" sz="1800" i="0" dirty="0">
                <a:solidFill>
                  <a:schemeClr val="tx1"/>
                </a:solidFill>
                <a:effectLst/>
                <a:latin typeface="Arial" panose="020B0604020202020204" pitchFamily="34" charset="0"/>
              </a:rPr>
              <a:t>dear author, </a:t>
            </a:r>
            <a:r>
              <a:rPr lang="en-US" sz="1800" i="0" dirty="0" err="1">
                <a:solidFill>
                  <a:schemeClr val="tx1"/>
                </a:solidFill>
                <a:effectLst/>
                <a:latin typeface="Arial" panose="020B0604020202020204" pitchFamily="34" charset="0"/>
              </a:rPr>
              <a:t>i</a:t>
            </a:r>
            <a:r>
              <a:rPr lang="en-US" sz="1800" i="0" dirty="0">
                <a:solidFill>
                  <a:schemeClr val="tx1"/>
                </a:solidFill>
                <a:effectLst/>
                <a:latin typeface="Arial" panose="020B0604020202020204" pitchFamily="34" charset="0"/>
              </a:rPr>
              <a:t> hope someone precious to you dies- maybe </a:t>
            </a:r>
            <a:r>
              <a:rPr lang="en-US" dirty="0" err="1">
                <a:solidFill>
                  <a:schemeClr val="tx1"/>
                </a:solidFill>
                <a:latin typeface="Arial" panose="020B0604020202020204" pitchFamily="34" charset="0"/>
              </a:rPr>
              <a:t>u</a:t>
            </a:r>
            <a:r>
              <a:rPr lang="en-US" sz="1800" i="0" dirty="0" err="1">
                <a:solidFill>
                  <a:schemeClr val="tx1"/>
                </a:solidFill>
                <a:effectLst/>
                <a:latin typeface="Arial" panose="020B0604020202020204" pitchFamily="34" charset="0"/>
              </a:rPr>
              <a:t>r</a:t>
            </a:r>
            <a:r>
              <a:rPr lang="en-US" sz="1800" i="0" dirty="0">
                <a:solidFill>
                  <a:schemeClr val="tx1"/>
                </a:solidFill>
                <a:effectLst/>
                <a:latin typeface="Arial" panose="020B0604020202020204" pitchFamily="34" charset="0"/>
              </a:rPr>
              <a:t> parents?</a:t>
            </a:r>
            <a:endParaRPr lang="en-SG" dirty="0">
              <a:solidFill>
                <a:schemeClr val="tx1"/>
              </a:solidFill>
            </a:endParaRPr>
          </a:p>
        </p:txBody>
      </p:sp>
      <p:cxnSp>
        <p:nvCxnSpPr>
          <p:cNvPr id="14" name="Straight Arrow Connector 13">
            <a:extLst>
              <a:ext uri="{FF2B5EF4-FFF2-40B4-BE49-F238E27FC236}">
                <a16:creationId xmlns:a16="http://schemas.microsoft.com/office/drawing/2014/main" id="{0547554E-CBEF-4523-AEFC-444B7C6BC0BF}"/>
              </a:ext>
            </a:extLst>
          </p:cNvPr>
          <p:cNvCxnSpPr/>
          <p:nvPr/>
        </p:nvCxnSpPr>
        <p:spPr>
          <a:xfrm>
            <a:off x="13639800" y="5676900"/>
            <a:ext cx="609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A3A16A71-075D-4BE8-A92A-08206FDAD7E3}"/>
              </a:ext>
            </a:extLst>
          </p:cNvPr>
          <p:cNvSpPr/>
          <p:nvPr/>
        </p:nvSpPr>
        <p:spPr>
          <a:xfrm>
            <a:off x="14430836" y="6362700"/>
            <a:ext cx="3018964" cy="33999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i="0" dirty="0">
                <a:solidFill>
                  <a:schemeClr val="tx1"/>
                </a:solidFill>
                <a:effectLst/>
                <a:latin typeface="Arial" panose="020B0604020202020204" pitchFamily="34" charset="0"/>
              </a:rPr>
              <a:t>still </a:t>
            </a:r>
            <a:r>
              <a:rPr lang="en-US" sz="1800" i="0" dirty="0" err="1">
                <a:solidFill>
                  <a:schemeClr val="tx1"/>
                </a:solidFill>
                <a:effectLst/>
                <a:latin typeface="Arial" panose="020B0604020202020204" pitchFamily="34" charset="0"/>
              </a:rPr>
              <a:t>i</a:t>
            </a:r>
            <a:r>
              <a:rPr lang="en-US" sz="1800" i="0" dirty="0">
                <a:solidFill>
                  <a:schemeClr val="tx1"/>
                </a:solidFill>
                <a:effectLst/>
                <a:latin typeface="Arial" panose="020B0604020202020204" pitchFamily="34" charset="0"/>
              </a:rPr>
              <a:t> just think you </a:t>
            </a:r>
            <a:r>
              <a:rPr lang="en-US" sz="1800" i="0" dirty="0" err="1">
                <a:solidFill>
                  <a:schemeClr val="tx1"/>
                </a:solidFill>
                <a:effectLst/>
                <a:latin typeface="Arial" panose="020B0604020202020204" pitchFamily="34" charset="0"/>
              </a:rPr>
              <a:t>werent</a:t>
            </a:r>
            <a:r>
              <a:rPr lang="en-US" sz="1800" i="0" dirty="0">
                <a:solidFill>
                  <a:schemeClr val="tx1"/>
                </a:solidFill>
                <a:effectLst/>
                <a:latin typeface="Arial" panose="020B0604020202020204" pitchFamily="34" charset="0"/>
              </a:rPr>
              <a:t> bullied enough for being half horse half rat freak </a:t>
            </a:r>
            <a:r>
              <a:rPr lang="en-US" sz="1800" i="0" dirty="0" err="1">
                <a:solidFill>
                  <a:schemeClr val="tx1"/>
                </a:solidFill>
                <a:effectLst/>
                <a:latin typeface="Arial" panose="020B0604020202020204" pitchFamily="34" charset="0"/>
              </a:rPr>
              <a:t>bc</a:t>
            </a:r>
            <a:r>
              <a:rPr lang="en-US" sz="1800" i="0" dirty="0">
                <a:solidFill>
                  <a:schemeClr val="tx1"/>
                </a:solidFill>
                <a:effectLst/>
                <a:latin typeface="Arial" panose="020B0604020202020204" pitchFamily="34" charset="0"/>
              </a:rPr>
              <a:t> you still seem to have the nerve to exist. how odd.</a:t>
            </a:r>
          </a:p>
          <a:p>
            <a:pPr algn="ctr"/>
            <a:endParaRPr lang="en-US" dirty="0">
              <a:solidFill>
                <a:schemeClr val="tx1"/>
              </a:solidFill>
              <a:latin typeface="Arial" panose="020B0604020202020204" pitchFamily="34" charset="0"/>
            </a:endParaRPr>
          </a:p>
          <a:p>
            <a:pPr algn="ctr"/>
            <a:r>
              <a:rPr lang="en-US" b="0" i="0" dirty="0" err="1">
                <a:solidFill>
                  <a:srgbClr val="000000"/>
                </a:solidFill>
                <a:effectLst/>
                <a:latin typeface="Arial" panose="020B0604020202020204" pitchFamily="34" charset="0"/>
              </a:rPr>
              <a:t>kinda</a:t>
            </a:r>
            <a:r>
              <a:rPr lang="en-US" b="0" i="0" dirty="0">
                <a:solidFill>
                  <a:srgbClr val="000000"/>
                </a:solidFill>
                <a:effectLst/>
                <a:latin typeface="Arial" panose="020B0604020202020204" pitchFamily="34" charset="0"/>
              </a:rPr>
              <a:t> amazing that anyone would want to display </a:t>
            </a:r>
            <a:r>
              <a:rPr lang="en-US" b="0" i="0" dirty="0" err="1">
                <a:solidFill>
                  <a:srgbClr val="000000"/>
                </a:solidFill>
                <a:effectLst/>
                <a:latin typeface="Arial" panose="020B0604020202020204" pitchFamily="34" charset="0"/>
              </a:rPr>
              <a:t>theyre</a:t>
            </a:r>
            <a:r>
              <a:rPr lang="en-US" b="0" i="0" dirty="0">
                <a:solidFill>
                  <a:srgbClr val="000000"/>
                </a:solidFill>
                <a:effectLst/>
                <a:latin typeface="Arial" panose="020B0604020202020204" pitchFamily="34" charset="0"/>
              </a:rPr>
              <a:t> a hideous middle aged tranny to everyone, but alas</a:t>
            </a:r>
            <a:endParaRPr lang="en-SG" dirty="0">
              <a:solidFill>
                <a:schemeClr val="tx1"/>
              </a:solidFill>
            </a:endParaRPr>
          </a:p>
        </p:txBody>
      </p:sp>
      <p:cxnSp>
        <p:nvCxnSpPr>
          <p:cNvPr id="26" name="Straight Arrow Connector 25">
            <a:extLst>
              <a:ext uri="{FF2B5EF4-FFF2-40B4-BE49-F238E27FC236}">
                <a16:creationId xmlns:a16="http://schemas.microsoft.com/office/drawing/2014/main" id="{5DEA5C24-4212-48E2-AEC8-6C1C382F415A}"/>
              </a:ext>
            </a:extLst>
          </p:cNvPr>
          <p:cNvCxnSpPr/>
          <p:nvPr/>
        </p:nvCxnSpPr>
        <p:spPr>
          <a:xfrm>
            <a:off x="13639800" y="6667500"/>
            <a:ext cx="609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644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81000" y="2090052"/>
            <a:ext cx="17602200" cy="8077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EDA (Ao3)</a:t>
              </a:r>
            </a:p>
          </p:txBody>
        </p:sp>
      </p:grpSp>
      <p:graphicFrame>
        <p:nvGraphicFramePr>
          <p:cNvPr id="2" name="Table 10">
            <a:extLst>
              <a:ext uri="{FF2B5EF4-FFF2-40B4-BE49-F238E27FC236}">
                <a16:creationId xmlns:a16="http://schemas.microsoft.com/office/drawing/2014/main" id="{BA04CEB9-6638-4BEF-BD84-B20420911493}"/>
              </a:ext>
            </a:extLst>
          </p:cNvPr>
          <p:cNvGraphicFramePr>
            <a:graphicFrameLocks noGrp="1"/>
          </p:cNvGraphicFramePr>
          <p:nvPr>
            <p:extLst>
              <p:ext uri="{D42A27DB-BD31-4B8C-83A1-F6EECF244321}">
                <p14:modId xmlns:p14="http://schemas.microsoft.com/office/powerpoint/2010/main" val="960369982"/>
              </p:ext>
            </p:extLst>
          </p:nvPr>
        </p:nvGraphicFramePr>
        <p:xfrm>
          <a:off x="838200" y="3162300"/>
          <a:ext cx="12725400" cy="6083580"/>
        </p:xfrm>
        <a:graphic>
          <a:graphicData uri="http://schemas.openxmlformats.org/drawingml/2006/table">
            <a:tbl>
              <a:tblPr firstRow="1" bandRow="1">
                <a:tableStyleId>{BDBED569-4797-4DF1-A0F4-6AAB3CD982D8}</a:tableStyleId>
              </a:tblPr>
              <a:tblGrid>
                <a:gridCol w="1696720">
                  <a:extLst>
                    <a:ext uri="{9D8B030D-6E8A-4147-A177-3AD203B41FA5}">
                      <a16:colId xmlns:a16="http://schemas.microsoft.com/office/drawing/2014/main" val="572485688"/>
                    </a:ext>
                  </a:extLst>
                </a:gridCol>
                <a:gridCol w="1850967">
                  <a:extLst>
                    <a:ext uri="{9D8B030D-6E8A-4147-A177-3AD203B41FA5}">
                      <a16:colId xmlns:a16="http://schemas.microsoft.com/office/drawing/2014/main" val="1029453748"/>
                    </a:ext>
                  </a:extLst>
                </a:gridCol>
                <a:gridCol w="2564683">
                  <a:extLst>
                    <a:ext uri="{9D8B030D-6E8A-4147-A177-3AD203B41FA5}">
                      <a16:colId xmlns:a16="http://schemas.microsoft.com/office/drawing/2014/main" val="2469054315"/>
                    </a:ext>
                  </a:extLst>
                </a:gridCol>
                <a:gridCol w="6613030">
                  <a:extLst>
                    <a:ext uri="{9D8B030D-6E8A-4147-A177-3AD203B41FA5}">
                      <a16:colId xmlns:a16="http://schemas.microsoft.com/office/drawing/2014/main" val="2259944560"/>
                    </a:ext>
                  </a:extLst>
                </a:gridCol>
              </a:tblGrid>
              <a:tr h="1013930">
                <a:tc>
                  <a:txBody>
                    <a:bodyPr/>
                    <a:lstStyle/>
                    <a:p>
                      <a:endParaRPr lang="en-SG" sz="2400" dirty="0">
                        <a:latin typeface="Daytona" panose="020B0604030500040204" pitchFamily="34" charset="0"/>
                      </a:endParaRPr>
                    </a:p>
                  </a:txBody>
                  <a:tcPr anchor="ctr"/>
                </a:tc>
                <a:tc>
                  <a:txBody>
                    <a:bodyPr/>
                    <a:lstStyle/>
                    <a:p>
                      <a:pPr algn="ctr"/>
                      <a:r>
                        <a:rPr lang="en-SG" sz="2400" b="0" dirty="0">
                          <a:latin typeface="Daytona" panose="020B0604030500040204" pitchFamily="34" charset="0"/>
                        </a:rPr>
                        <a:t>Comments</a:t>
                      </a:r>
                    </a:p>
                  </a:txBody>
                  <a:tcPr anchor="ctr"/>
                </a:tc>
                <a:tc>
                  <a:txBody>
                    <a:bodyPr/>
                    <a:lstStyle/>
                    <a:p>
                      <a:pPr algn="ctr"/>
                      <a:r>
                        <a:rPr lang="en-SG" sz="2400" b="0" dirty="0">
                          <a:latin typeface="Daytona" panose="020B0604030500040204" pitchFamily="34" charset="0"/>
                        </a:rPr>
                        <a:t>Logged in</a:t>
                      </a:r>
                    </a:p>
                  </a:txBody>
                  <a:tcPr anchor="ctr"/>
                </a:tc>
                <a:tc>
                  <a:txBody>
                    <a:bodyPr/>
                    <a:lstStyle/>
                    <a:p>
                      <a:pPr algn="ctr"/>
                      <a:r>
                        <a:rPr lang="en-SG" sz="2400" b="0" dirty="0">
                          <a:latin typeface="Daytona" panose="020B0604030500040204" pitchFamily="34" charset="0"/>
                        </a:rPr>
                        <a:t>Type of comments</a:t>
                      </a:r>
                    </a:p>
                  </a:txBody>
                  <a:tcPr anchor="ctr"/>
                </a:tc>
                <a:extLst>
                  <a:ext uri="{0D108BD9-81ED-4DB2-BD59-A6C34878D82A}">
                    <a16:rowId xmlns:a16="http://schemas.microsoft.com/office/drawing/2014/main" val="461535792"/>
                  </a:ext>
                </a:extLst>
              </a:tr>
              <a:tr h="1013930">
                <a:tc>
                  <a:txBody>
                    <a:bodyPr/>
                    <a:lstStyle/>
                    <a:p>
                      <a:r>
                        <a:rPr lang="en-SG" sz="2400" dirty="0">
                          <a:latin typeface="Daytona" panose="020B0604030500040204" pitchFamily="34" charset="0"/>
                        </a:rPr>
                        <a:t>Troll 1</a:t>
                      </a:r>
                    </a:p>
                  </a:txBody>
                  <a:tcPr anchor="ctr"/>
                </a:tc>
                <a:tc>
                  <a:txBody>
                    <a:bodyPr/>
                    <a:lstStyle/>
                    <a:p>
                      <a:pPr algn="ctr"/>
                      <a:r>
                        <a:rPr lang="en-SG" sz="2400" dirty="0">
                          <a:latin typeface="Daytona Light" panose="020B0304030503040204" pitchFamily="34" charset="0"/>
                        </a:rPr>
                        <a:t>45</a:t>
                      </a:r>
                    </a:p>
                  </a:txBody>
                  <a:tcPr anchor="ctr"/>
                </a:tc>
                <a:tc>
                  <a:txBody>
                    <a:bodyPr/>
                    <a:lstStyle/>
                    <a:p>
                      <a:pPr algn="ctr"/>
                      <a:r>
                        <a:rPr lang="en-SG" sz="2400" dirty="0">
                          <a:latin typeface="Daytona Light" panose="020B0304030503040204" pitchFamily="34" charset="0"/>
                        </a:rPr>
                        <a:t>69% of the time</a:t>
                      </a:r>
                    </a:p>
                  </a:txBody>
                  <a:tcPr anchor="ctr"/>
                </a:tc>
                <a:tc>
                  <a:txBody>
                    <a:bodyPr/>
                    <a:lstStyle/>
                    <a:p>
                      <a:pPr algn="ctr"/>
                      <a:r>
                        <a:rPr lang="en-SG" sz="2400" dirty="0">
                          <a:latin typeface="Daytona Light" panose="020B0304030503040204" pitchFamily="34" charset="0"/>
                        </a:rPr>
                        <a:t>Attacks on writing. Low to medium toxicity.</a:t>
                      </a:r>
                    </a:p>
                  </a:txBody>
                  <a:tcPr anchor="ctr"/>
                </a:tc>
                <a:extLst>
                  <a:ext uri="{0D108BD9-81ED-4DB2-BD59-A6C34878D82A}">
                    <a16:rowId xmlns:a16="http://schemas.microsoft.com/office/drawing/2014/main" val="908451985"/>
                  </a:ext>
                </a:extLst>
              </a:tr>
              <a:tr h="1013930">
                <a:tc>
                  <a:txBody>
                    <a:bodyPr/>
                    <a:lstStyle/>
                    <a:p>
                      <a:r>
                        <a:rPr lang="en-SG" sz="2400" dirty="0">
                          <a:latin typeface="Daytona" panose="020B0604030500040204" pitchFamily="34" charset="0"/>
                        </a:rPr>
                        <a:t>Troll 2</a:t>
                      </a:r>
                    </a:p>
                  </a:txBody>
                  <a:tcPr anchor="ctr"/>
                </a:tc>
                <a:tc>
                  <a:txBody>
                    <a:bodyPr/>
                    <a:lstStyle/>
                    <a:p>
                      <a:pPr algn="ctr"/>
                      <a:r>
                        <a:rPr lang="en-SG" sz="2400" dirty="0">
                          <a:latin typeface="Daytona Light" panose="020B0304030503040204" pitchFamily="34" charset="0"/>
                        </a:rPr>
                        <a:t>30</a:t>
                      </a:r>
                    </a:p>
                  </a:txBody>
                  <a:tcPr anchor="ctr"/>
                </a:tc>
                <a:tc>
                  <a:txBody>
                    <a:bodyPr/>
                    <a:lstStyle/>
                    <a:p>
                      <a:pPr algn="ctr"/>
                      <a:r>
                        <a:rPr lang="en-SG" sz="2400" dirty="0">
                          <a:latin typeface="Daytona Light" panose="020B0304030503040204" pitchFamily="34" charset="0"/>
                        </a:rPr>
                        <a:t>Always anon</a:t>
                      </a:r>
                    </a:p>
                  </a:txBody>
                  <a:tcPr anchor="ctr"/>
                </a:tc>
                <a:tc>
                  <a:txBody>
                    <a:bodyPr/>
                    <a:lstStyle/>
                    <a:p>
                      <a:pPr algn="ctr"/>
                      <a:r>
                        <a:rPr lang="en-SG" sz="2400" dirty="0">
                          <a:latin typeface="Daytona Light" panose="020B0304030503040204" pitchFamily="34" charset="0"/>
                        </a:rPr>
                        <a:t>Violent language . High toxicity.</a:t>
                      </a:r>
                    </a:p>
                  </a:txBody>
                  <a:tcPr anchor="ctr"/>
                </a:tc>
                <a:extLst>
                  <a:ext uri="{0D108BD9-81ED-4DB2-BD59-A6C34878D82A}">
                    <a16:rowId xmlns:a16="http://schemas.microsoft.com/office/drawing/2014/main" val="2918856162"/>
                  </a:ext>
                </a:extLst>
              </a:tr>
              <a:tr h="1013930">
                <a:tc>
                  <a:txBody>
                    <a:bodyPr/>
                    <a:lstStyle/>
                    <a:p>
                      <a:r>
                        <a:rPr lang="en-SG" sz="2400" dirty="0">
                          <a:latin typeface="Daytona" panose="020B0604030500040204" pitchFamily="34" charset="0"/>
                        </a:rPr>
                        <a:t>Troll 3</a:t>
                      </a:r>
                    </a:p>
                  </a:txBody>
                  <a:tcPr anchor="ctr"/>
                </a:tc>
                <a:tc>
                  <a:txBody>
                    <a:bodyPr/>
                    <a:lstStyle/>
                    <a:p>
                      <a:pPr algn="ctr"/>
                      <a:r>
                        <a:rPr lang="en-SG" sz="2400" dirty="0">
                          <a:latin typeface="Daytona Light" panose="020B0304030503040204" pitchFamily="34" charset="0"/>
                        </a:rPr>
                        <a:t>32</a:t>
                      </a:r>
                    </a:p>
                  </a:txBody>
                  <a:tcPr anchor="ctr"/>
                </a:tc>
                <a:tc>
                  <a:txBody>
                    <a:bodyPr/>
                    <a:lstStyle/>
                    <a:p>
                      <a:pPr algn="ctr"/>
                      <a:r>
                        <a:rPr lang="en-SG" sz="2400" dirty="0">
                          <a:latin typeface="Daytona Light" panose="020B0304030503040204" pitchFamily="34" charset="0"/>
                        </a:rPr>
                        <a:t>62% of the time</a:t>
                      </a:r>
                    </a:p>
                  </a:txBody>
                  <a:tcPr anchor="ctr"/>
                </a:tc>
                <a:tc>
                  <a:txBody>
                    <a:bodyPr/>
                    <a:lstStyle/>
                    <a:p>
                      <a:pPr algn="ctr"/>
                      <a:r>
                        <a:rPr lang="en-SG" sz="2400" dirty="0">
                          <a:latin typeface="Daytona Light" panose="020B0304030503040204" pitchFamily="34" charset="0"/>
                        </a:rPr>
                        <a:t>Insults and hate speech. High toxicity.</a:t>
                      </a:r>
                    </a:p>
                  </a:txBody>
                  <a:tcPr anchor="ctr"/>
                </a:tc>
                <a:extLst>
                  <a:ext uri="{0D108BD9-81ED-4DB2-BD59-A6C34878D82A}">
                    <a16:rowId xmlns:a16="http://schemas.microsoft.com/office/drawing/2014/main" val="2094403223"/>
                  </a:ext>
                </a:extLst>
              </a:tr>
              <a:tr h="1013930">
                <a:tc>
                  <a:txBody>
                    <a:bodyPr/>
                    <a:lstStyle/>
                    <a:p>
                      <a:r>
                        <a:rPr lang="en-SG" sz="2400" dirty="0">
                          <a:latin typeface="Daytona" panose="020B0604030500040204" pitchFamily="34" charset="0"/>
                        </a:rPr>
                        <a:t>Troll 4</a:t>
                      </a:r>
                    </a:p>
                  </a:txBody>
                  <a:tcPr anchor="ctr"/>
                </a:tc>
                <a:tc>
                  <a:txBody>
                    <a:bodyPr/>
                    <a:lstStyle/>
                    <a:p>
                      <a:pPr algn="ctr"/>
                      <a:r>
                        <a:rPr lang="en-SG" sz="2400" dirty="0">
                          <a:latin typeface="Daytona Light" panose="020B0304030503040204" pitchFamily="34" charset="0"/>
                        </a:rPr>
                        <a:t>42</a:t>
                      </a:r>
                    </a:p>
                  </a:txBody>
                  <a:tcPr anchor="ctr"/>
                </a:tc>
                <a:tc>
                  <a:txBody>
                    <a:bodyPr/>
                    <a:lstStyle/>
                    <a:p>
                      <a:pPr algn="ctr"/>
                      <a:r>
                        <a:rPr lang="en-SG" sz="2400" dirty="0">
                          <a:latin typeface="Daytona Light" panose="020B0304030503040204" pitchFamily="34" charset="0"/>
                        </a:rPr>
                        <a:t>Always anon</a:t>
                      </a:r>
                    </a:p>
                  </a:txBody>
                  <a:tcPr anchor="ctr"/>
                </a:tc>
                <a:tc>
                  <a:txBody>
                    <a:bodyPr/>
                    <a:lstStyle/>
                    <a:p>
                      <a:pPr algn="ctr"/>
                      <a:r>
                        <a:rPr lang="en-SG" sz="2400" dirty="0">
                          <a:latin typeface="Daytona Light" panose="020B0304030503040204" pitchFamily="34" charset="0"/>
                        </a:rPr>
                        <a:t>Attacks on writing. Medium toxicity. Sarcasm.</a:t>
                      </a:r>
                    </a:p>
                  </a:txBody>
                  <a:tcPr anchor="ctr"/>
                </a:tc>
                <a:extLst>
                  <a:ext uri="{0D108BD9-81ED-4DB2-BD59-A6C34878D82A}">
                    <a16:rowId xmlns:a16="http://schemas.microsoft.com/office/drawing/2014/main" val="923236766"/>
                  </a:ext>
                </a:extLst>
              </a:tr>
              <a:tr h="1013930">
                <a:tc>
                  <a:txBody>
                    <a:bodyPr/>
                    <a:lstStyle/>
                    <a:p>
                      <a:r>
                        <a:rPr lang="en-SG" sz="2400" dirty="0">
                          <a:latin typeface="Daytona" panose="020B0604030500040204" pitchFamily="34" charset="0"/>
                        </a:rPr>
                        <a:t>Unknown</a:t>
                      </a:r>
                    </a:p>
                  </a:txBody>
                  <a:tcPr anchor="ctr"/>
                </a:tc>
                <a:tc>
                  <a:txBody>
                    <a:bodyPr/>
                    <a:lstStyle/>
                    <a:p>
                      <a:pPr algn="ctr"/>
                      <a:r>
                        <a:rPr lang="en-SG" sz="2400" dirty="0">
                          <a:latin typeface="Daytona Light" panose="020B0304030503040204" pitchFamily="34" charset="0"/>
                        </a:rPr>
                        <a:t>11</a:t>
                      </a:r>
                    </a:p>
                  </a:txBody>
                  <a:tcPr anchor="ctr"/>
                </a:tc>
                <a:tc>
                  <a:txBody>
                    <a:bodyPr/>
                    <a:lstStyle/>
                    <a:p>
                      <a:pPr algn="ctr"/>
                      <a:r>
                        <a:rPr lang="en-SG" sz="2400" dirty="0">
                          <a:latin typeface="Daytona Light" panose="020B0304030503040204" pitchFamily="34" charset="0"/>
                        </a:rPr>
                        <a:t>18% of the time</a:t>
                      </a:r>
                    </a:p>
                  </a:txBody>
                  <a:tcPr anchor="ctr"/>
                </a:tc>
                <a:tc>
                  <a:txBody>
                    <a:bodyPr/>
                    <a:lstStyle/>
                    <a:p>
                      <a:pPr algn="ctr"/>
                      <a:r>
                        <a:rPr lang="en-SG" sz="2400" dirty="0">
                          <a:latin typeface="Daytona Light" panose="020B0304030503040204" pitchFamily="34" charset="0"/>
                        </a:rPr>
                        <a:t>Mixed</a:t>
                      </a:r>
                    </a:p>
                  </a:txBody>
                  <a:tcPr anchor="ctr"/>
                </a:tc>
                <a:extLst>
                  <a:ext uri="{0D108BD9-81ED-4DB2-BD59-A6C34878D82A}">
                    <a16:rowId xmlns:a16="http://schemas.microsoft.com/office/drawing/2014/main" val="3813788174"/>
                  </a:ext>
                </a:extLst>
              </a:tr>
            </a:tbl>
          </a:graphicData>
        </a:graphic>
      </p:graphicFrame>
      <p:sp>
        <p:nvSpPr>
          <p:cNvPr id="24" name="TextBox 23">
            <a:extLst>
              <a:ext uri="{FF2B5EF4-FFF2-40B4-BE49-F238E27FC236}">
                <a16:creationId xmlns:a16="http://schemas.microsoft.com/office/drawing/2014/main" id="{3461A979-B892-4356-94E4-8F7F4F983ACC}"/>
              </a:ext>
            </a:extLst>
          </p:cNvPr>
          <p:cNvSpPr txBox="1"/>
          <p:nvPr/>
        </p:nvSpPr>
        <p:spPr>
          <a:xfrm flipH="1">
            <a:off x="3657600" y="2333137"/>
            <a:ext cx="6030686"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AGGRESSORS (TROLLS)</a:t>
            </a:r>
          </a:p>
        </p:txBody>
      </p:sp>
      <p:sp>
        <p:nvSpPr>
          <p:cNvPr id="11" name="Rectangle 10">
            <a:extLst>
              <a:ext uri="{FF2B5EF4-FFF2-40B4-BE49-F238E27FC236}">
                <a16:creationId xmlns:a16="http://schemas.microsoft.com/office/drawing/2014/main" id="{29998D5F-A101-4039-A746-7BED1C1A6CB7}"/>
              </a:ext>
            </a:extLst>
          </p:cNvPr>
          <p:cNvSpPr/>
          <p:nvPr/>
        </p:nvSpPr>
        <p:spPr>
          <a:xfrm>
            <a:off x="14401800" y="3619500"/>
            <a:ext cx="3018964" cy="20574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Felt rushed. But other than that, a pretty okay story :)</a:t>
            </a:r>
          </a:p>
          <a:p>
            <a:pPr algn="ctr"/>
            <a:endParaRPr lang="en-US" dirty="0">
              <a:solidFill>
                <a:schemeClr val="tx1"/>
              </a:solidFill>
            </a:endParaRPr>
          </a:p>
          <a:p>
            <a:pPr algn="ctr"/>
            <a:r>
              <a:rPr lang="en-US" dirty="0">
                <a:solidFill>
                  <a:schemeClr val="tx1"/>
                </a:solidFill>
              </a:rPr>
              <a:t>Genuinely disgusted EW what the FUCK SHSMS</a:t>
            </a:r>
            <a:endParaRPr lang="en-SG" dirty="0">
              <a:solidFill>
                <a:schemeClr val="tx1"/>
              </a:solidFill>
            </a:endParaRPr>
          </a:p>
        </p:txBody>
      </p:sp>
      <p:cxnSp>
        <p:nvCxnSpPr>
          <p:cNvPr id="14" name="Straight Arrow Connector 13">
            <a:extLst>
              <a:ext uri="{FF2B5EF4-FFF2-40B4-BE49-F238E27FC236}">
                <a16:creationId xmlns:a16="http://schemas.microsoft.com/office/drawing/2014/main" id="{0547554E-CBEF-4523-AEFC-444B7C6BC0BF}"/>
              </a:ext>
            </a:extLst>
          </p:cNvPr>
          <p:cNvCxnSpPr/>
          <p:nvPr/>
        </p:nvCxnSpPr>
        <p:spPr>
          <a:xfrm>
            <a:off x="13639800" y="4610100"/>
            <a:ext cx="609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A3A16A71-075D-4BE8-A92A-08206FDAD7E3}"/>
              </a:ext>
            </a:extLst>
          </p:cNvPr>
          <p:cNvSpPr/>
          <p:nvPr/>
        </p:nvSpPr>
        <p:spPr>
          <a:xfrm>
            <a:off x="14430836" y="5981700"/>
            <a:ext cx="3018964" cy="33999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lol wow love how you completely gutted their personalities to write this! great job! :D :D :D</a:t>
            </a:r>
          </a:p>
          <a:p>
            <a:pPr algn="ctr"/>
            <a:endParaRPr lang="en-SG" dirty="0">
              <a:solidFill>
                <a:schemeClr val="tx1"/>
              </a:solidFill>
            </a:endParaRPr>
          </a:p>
          <a:p>
            <a:pPr algn="ctr"/>
            <a:r>
              <a:rPr lang="en-US" dirty="0">
                <a:solidFill>
                  <a:schemeClr val="tx1"/>
                </a:solidFill>
              </a:rPr>
              <a:t>Fantastic self-insert where you could shove all your favorite pairings together no matter how illogical and change the plot to suit your own fantasies :D</a:t>
            </a:r>
            <a:endParaRPr lang="en-SG" dirty="0">
              <a:solidFill>
                <a:schemeClr val="tx1"/>
              </a:solidFill>
            </a:endParaRPr>
          </a:p>
        </p:txBody>
      </p:sp>
      <p:cxnSp>
        <p:nvCxnSpPr>
          <p:cNvPr id="26" name="Straight Arrow Connector 25">
            <a:extLst>
              <a:ext uri="{FF2B5EF4-FFF2-40B4-BE49-F238E27FC236}">
                <a16:creationId xmlns:a16="http://schemas.microsoft.com/office/drawing/2014/main" id="{5DEA5C24-4212-48E2-AEC8-6C1C382F415A}"/>
              </a:ext>
            </a:extLst>
          </p:cNvPr>
          <p:cNvCxnSpPr/>
          <p:nvPr/>
        </p:nvCxnSpPr>
        <p:spPr>
          <a:xfrm>
            <a:off x="13639800" y="7734300"/>
            <a:ext cx="609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577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0D2ED08B-5CA6-447C-9D89-55530829A01C}"/>
              </a:ext>
            </a:extLst>
          </p:cNvPr>
          <p:cNvSpPr/>
          <p:nvPr/>
        </p:nvSpPr>
        <p:spPr>
          <a:xfrm>
            <a:off x="2437690" y="622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0" name="Rectangle: Rounded Corners 79">
            <a:extLst>
              <a:ext uri="{FF2B5EF4-FFF2-40B4-BE49-F238E27FC236}">
                <a16:creationId xmlns:a16="http://schemas.microsoft.com/office/drawing/2014/main" id="{7993ED1F-D30D-4EA8-B3C8-12C8ABD14F97}"/>
              </a:ext>
            </a:extLst>
          </p:cNvPr>
          <p:cNvSpPr/>
          <p:nvPr/>
        </p:nvSpPr>
        <p:spPr>
          <a:xfrm>
            <a:off x="2410257" y="432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78" name="Rectangle: Rounded Corners 77">
            <a:extLst>
              <a:ext uri="{FF2B5EF4-FFF2-40B4-BE49-F238E27FC236}">
                <a16:creationId xmlns:a16="http://schemas.microsoft.com/office/drawing/2014/main" id="{40D9CD09-CF7E-4FA4-8D8A-F54B21593069}"/>
              </a:ext>
            </a:extLst>
          </p:cNvPr>
          <p:cNvSpPr/>
          <p:nvPr/>
        </p:nvSpPr>
        <p:spPr>
          <a:xfrm>
            <a:off x="2396402" y="241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1" name="TextBox 35">
            <a:extLst>
              <a:ext uri="{FF2B5EF4-FFF2-40B4-BE49-F238E27FC236}">
                <a16:creationId xmlns:a16="http://schemas.microsoft.com/office/drawing/2014/main" id="{20756B08-CC81-450B-A698-95C2E7E40F4E}"/>
              </a:ext>
            </a:extLst>
          </p:cNvPr>
          <p:cNvSpPr txBox="1"/>
          <p:nvPr/>
        </p:nvSpPr>
        <p:spPr>
          <a:xfrm>
            <a:off x="4640593" y="2771627"/>
            <a:ext cx="12270670" cy="1000273"/>
          </a:xfrm>
          <a:prstGeom prst="rect">
            <a:avLst/>
          </a:prstGeom>
        </p:spPr>
        <p:txBody>
          <a:bodyPr lIns="0" tIns="0" rIns="0" bIns="0" rtlCol="0" anchor="t">
            <a:spAutoFit/>
          </a:bodyPr>
          <a:lstStyle/>
          <a:p>
            <a:pPr>
              <a:lnSpc>
                <a:spcPts val="7839"/>
              </a:lnSpc>
            </a:pPr>
            <a:r>
              <a:rPr lang="en-US" sz="5600" spc="84" dirty="0">
                <a:solidFill>
                  <a:schemeClr val="accent6"/>
                </a:solidFill>
                <a:latin typeface="Modern Love" panose="04090805081005020601" pitchFamily="82" charset="0"/>
              </a:rPr>
              <a:t>Data Collection &amp; Cleaning</a:t>
            </a:r>
          </a:p>
        </p:txBody>
      </p:sp>
      <p:grpSp>
        <p:nvGrpSpPr>
          <p:cNvPr id="53" name="Group 37">
            <a:extLst>
              <a:ext uri="{FF2B5EF4-FFF2-40B4-BE49-F238E27FC236}">
                <a16:creationId xmlns:a16="http://schemas.microsoft.com/office/drawing/2014/main" id="{82C8A572-42CB-4B3B-9FA5-55E1692701A0}"/>
              </a:ext>
            </a:extLst>
          </p:cNvPr>
          <p:cNvGrpSpPr/>
          <p:nvPr/>
        </p:nvGrpSpPr>
        <p:grpSpPr>
          <a:xfrm>
            <a:off x="2588912" y="2545027"/>
            <a:ext cx="1448978" cy="1455473"/>
            <a:chOff x="2702" y="-162593"/>
            <a:chExt cx="1205949" cy="1211355"/>
          </a:xfrm>
          <a:solidFill>
            <a:schemeClr val="accent6"/>
          </a:solidFill>
        </p:grpSpPr>
        <p:grpSp>
          <p:nvGrpSpPr>
            <p:cNvPr id="54" name="Group 38">
              <a:extLst>
                <a:ext uri="{FF2B5EF4-FFF2-40B4-BE49-F238E27FC236}">
                  <a16:creationId xmlns:a16="http://schemas.microsoft.com/office/drawing/2014/main" id="{F41C6B83-6B7F-4804-B56C-2EAB1A76D314}"/>
                </a:ext>
              </a:extLst>
            </p:cNvPr>
            <p:cNvGrpSpPr/>
            <p:nvPr/>
          </p:nvGrpSpPr>
          <p:grpSpPr>
            <a:xfrm>
              <a:off x="2702" y="-162593"/>
              <a:ext cx="1205949" cy="1211355"/>
              <a:chOff x="14166" y="-852330"/>
              <a:chExt cx="6321663" cy="6350000"/>
            </a:xfrm>
            <a:grpFill/>
          </p:grpSpPr>
          <p:sp>
            <p:nvSpPr>
              <p:cNvPr id="56" name="Freeform 39">
                <a:extLst>
                  <a:ext uri="{FF2B5EF4-FFF2-40B4-BE49-F238E27FC236}">
                    <a16:creationId xmlns:a16="http://schemas.microsoft.com/office/drawing/2014/main" id="{C8ADA0B2-AECD-4016-9CAD-E20621053698}"/>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55" name="TextBox 40">
              <a:extLst>
                <a:ext uri="{FF2B5EF4-FFF2-40B4-BE49-F238E27FC236}">
                  <a16:creationId xmlns:a16="http://schemas.microsoft.com/office/drawing/2014/main" id="{B7B63513-65CF-4612-BC43-18D012E9F464}"/>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2</a:t>
              </a:r>
            </a:p>
          </p:txBody>
        </p:sp>
      </p:grpSp>
      <p:sp>
        <p:nvSpPr>
          <p:cNvPr id="61" name="TextBox 35">
            <a:extLst>
              <a:ext uri="{FF2B5EF4-FFF2-40B4-BE49-F238E27FC236}">
                <a16:creationId xmlns:a16="http://schemas.microsoft.com/office/drawing/2014/main" id="{AC298C42-6145-446D-A089-406DE5E1F8B1}"/>
              </a:ext>
            </a:extLst>
          </p:cNvPr>
          <p:cNvSpPr txBox="1"/>
          <p:nvPr/>
        </p:nvSpPr>
        <p:spPr>
          <a:xfrm>
            <a:off x="4640592" y="4676626"/>
            <a:ext cx="12885408" cy="1000274"/>
          </a:xfrm>
          <a:prstGeom prst="rect">
            <a:avLst/>
          </a:prstGeom>
        </p:spPr>
        <p:txBody>
          <a:bodyPr wrap="square" lIns="0" tIns="0" rIns="0" bIns="0" rtlCol="0" anchor="t">
            <a:spAutoFit/>
          </a:bodyPr>
          <a:lstStyle/>
          <a:p>
            <a:pPr>
              <a:lnSpc>
                <a:spcPts val="7839"/>
              </a:lnSpc>
            </a:pPr>
            <a:r>
              <a:rPr lang="en-US" sz="5600" spc="84" dirty="0">
                <a:solidFill>
                  <a:schemeClr val="accent6">
                    <a:lumMod val="75000"/>
                  </a:schemeClr>
                </a:solidFill>
                <a:latin typeface="Modern Love" panose="04090805081005020601" pitchFamily="82" charset="0"/>
              </a:rPr>
              <a:t>Exploratory Data Analysis</a:t>
            </a:r>
          </a:p>
        </p:txBody>
      </p:sp>
      <p:grpSp>
        <p:nvGrpSpPr>
          <p:cNvPr id="63" name="Group 37">
            <a:extLst>
              <a:ext uri="{FF2B5EF4-FFF2-40B4-BE49-F238E27FC236}">
                <a16:creationId xmlns:a16="http://schemas.microsoft.com/office/drawing/2014/main" id="{21C12B79-B98B-4E5A-A1D2-755E5102B089}"/>
              </a:ext>
            </a:extLst>
          </p:cNvPr>
          <p:cNvGrpSpPr/>
          <p:nvPr/>
        </p:nvGrpSpPr>
        <p:grpSpPr>
          <a:xfrm>
            <a:off x="2588912" y="4450027"/>
            <a:ext cx="1448978" cy="1455473"/>
            <a:chOff x="2702" y="-162593"/>
            <a:chExt cx="1205949" cy="1211355"/>
          </a:xfrm>
          <a:solidFill>
            <a:schemeClr val="accent6">
              <a:lumMod val="75000"/>
            </a:schemeClr>
          </a:solidFill>
        </p:grpSpPr>
        <p:grpSp>
          <p:nvGrpSpPr>
            <p:cNvPr id="64" name="Group 38">
              <a:extLst>
                <a:ext uri="{FF2B5EF4-FFF2-40B4-BE49-F238E27FC236}">
                  <a16:creationId xmlns:a16="http://schemas.microsoft.com/office/drawing/2014/main" id="{7BB8BEF1-BF93-45FE-B1CA-E5CFBDC0EBF8}"/>
                </a:ext>
              </a:extLst>
            </p:cNvPr>
            <p:cNvGrpSpPr/>
            <p:nvPr/>
          </p:nvGrpSpPr>
          <p:grpSpPr>
            <a:xfrm>
              <a:off x="2702" y="-162593"/>
              <a:ext cx="1205949" cy="1211355"/>
              <a:chOff x="14166" y="-852330"/>
              <a:chExt cx="6321663" cy="6350000"/>
            </a:xfrm>
            <a:grpFill/>
          </p:grpSpPr>
          <p:sp>
            <p:nvSpPr>
              <p:cNvPr id="66" name="Freeform 39">
                <a:extLst>
                  <a:ext uri="{FF2B5EF4-FFF2-40B4-BE49-F238E27FC236}">
                    <a16:creationId xmlns:a16="http://schemas.microsoft.com/office/drawing/2014/main" id="{076E0B73-E0BC-449D-9E02-E675AB17D890}"/>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65" name="TextBox 40">
              <a:extLst>
                <a:ext uri="{FF2B5EF4-FFF2-40B4-BE49-F238E27FC236}">
                  <a16:creationId xmlns:a16="http://schemas.microsoft.com/office/drawing/2014/main" id="{459EED67-0702-4C38-860E-C79F6FF5D2BB}"/>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3</a:t>
              </a:r>
            </a:p>
          </p:txBody>
        </p:sp>
      </p:grpSp>
      <p:sp>
        <p:nvSpPr>
          <p:cNvPr id="71" name="TextBox 35">
            <a:extLst>
              <a:ext uri="{FF2B5EF4-FFF2-40B4-BE49-F238E27FC236}">
                <a16:creationId xmlns:a16="http://schemas.microsoft.com/office/drawing/2014/main" id="{B4EE1D11-0E2E-4000-838A-7BFF894EC72E}"/>
              </a:ext>
            </a:extLst>
          </p:cNvPr>
          <p:cNvSpPr txBox="1"/>
          <p:nvPr/>
        </p:nvSpPr>
        <p:spPr>
          <a:xfrm>
            <a:off x="4622609" y="6581625"/>
            <a:ext cx="12270670" cy="1000275"/>
          </a:xfrm>
          <a:prstGeom prst="rect">
            <a:avLst/>
          </a:prstGeom>
        </p:spPr>
        <p:txBody>
          <a:bodyPr lIns="0" tIns="0" rIns="0" bIns="0" rtlCol="0" anchor="t">
            <a:spAutoFit/>
          </a:bodyPr>
          <a:lstStyle/>
          <a:p>
            <a:pPr>
              <a:lnSpc>
                <a:spcPts val="7839"/>
              </a:lnSpc>
            </a:pPr>
            <a:r>
              <a:rPr lang="en-US" sz="5600" spc="84" dirty="0">
                <a:solidFill>
                  <a:schemeClr val="accent6">
                    <a:lumMod val="50000"/>
                  </a:schemeClr>
                </a:solidFill>
                <a:latin typeface="Modern Love" panose="04090805081005020601" pitchFamily="82" charset="0"/>
              </a:rPr>
              <a:t>Modelling &amp; Model Evaluation</a:t>
            </a:r>
          </a:p>
        </p:txBody>
      </p:sp>
      <p:grpSp>
        <p:nvGrpSpPr>
          <p:cNvPr id="73" name="Group 37">
            <a:extLst>
              <a:ext uri="{FF2B5EF4-FFF2-40B4-BE49-F238E27FC236}">
                <a16:creationId xmlns:a16="http://schemas.microsoft.com/office/drawing/2014/main" id="{04A35F0F-4851-4DBD-8241-9262377F1BB2}"/>
              </a:ext>
            </a:extLst>
          </p:cNvPr>
          <p:cNvGrpSpPr/>
          <p:nvPr/>
        </p:nvGrpSpPr>
        <p:grpSpPr>
          <a:xfrm>
            <a:off x="2588912" y="6355027"/>
            <a:ext cx="1448978" cy="1455473"/>
            <a:chOff x="2702" y="-162593"/>
            <a:chExt cx="1205949" cy="1211355"/>
          </a:xfrm>
          <a:solidFill>
            <a:schemeClr val="accent6">
              <a:lumMod val="50000"/>
            </a:schemeClr>
          </a:solidFill>
        </p:grpSpPr>
        <p:grpSp>
          <p:nvGrpSpPr>
            <p:cNvPr id="74" name="Group 38">
              <a:extLst>
                <a:ext uri="{FF2B5EF4-FFF2-40B4-BE49-F238E27FC236}">
                  <a16:creationId xmlns:a16="http://schemas.microsoft.com/office/drawing/2014/main" id="{EB21E2E0-FD51-448A-9ADF-B1CED4F62182}"/>
                </a:ext>
              </a:extLst>
            </p:cNvPr>
            <p:cNvGrpSpPr/>
            <p:nvPr/>
          </p:nvGrpSpPr>
          <p:grpSpPr>
            <a:xfrm>
              <a:off x="2702" y="-162593"/>
              <a:ext cx="1205949" cy="1211355"/>
              <a:chOff x="14166" y="-852330"/>
              <a:chExt cx="6321663" cy="6350000"/>
            </a:xfrm>
            <a:grpFill/>
          </p:grpSpPr>
          <p:sp>
            <p:nvSpPr>
              <p:cNvPr id="76" name="Freeform 39">
                <a:extLst>
                  <a:ext uri="{FF2B5EF4-FFF2-40B4-BE49-F238E27FC236}">
                    <a16:creationId xmlns:a16="http://schemas.microsoft.com/office/drawing/2014/main" id="{682E5DBC-7376-4C36-95FC-B7AA80F75F2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75" name="TextBox 40">
              <a:extLst>
                <a:ext uri="{FF2B5EF4-FFF2-40B4-BE49-F238E27FC236}">
                  <a16:creationId xmlns:a16="http://schemas.microsoft.com/office/drawing/2014/main" id="{A6B1B311-8827-442D-96CD-0B8A0BB9B662}"/>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4</a:t>
              </a:r>
            </a:p>
          </p:txBody>
        </p:sp>
      </p:grpSp>
      <p:sp>
        <p:nvSpPr>
          <p:cNvPr id="26" name="Rectangle: Rounded Corners 25">
            <a:extLst>
              <a:ext uri="{FF2B5EF4-FFF2-40B4-BE49-F238E27FC236}">
                <a16:creationId xmlns:a16="http://schemas.microsoft.com/office/drawing/2014/main" id="{FD465DE7-988A-4C42-AB1C-2B420A080934}"/>
              </a:ext>
            </a:extLst>
          </p:cNvPr>
          <p:cNvSpPr/>
          <p:nvPr/>
        </p:nvSpPr>
        <p:spPr>
          <a:xfrm>
            <a:off x="2377352" y="813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8" name="TextBox 35">
            <a:extLst>
              <a:ext uri="{FF2B5EF4-FFF2-40B4-BE49-F238E27FC236}">
                <a16:creationId xmlns:a16="http://schemas.microsoft.com/office/drawing/2014/main" id="{BE3BAE7A-7151-4983-9F28-5EDA8BEBAFCB}"/>
              </a:ext>
            </a:extLst>
          </p:cNvPr>
          <p:cNvSpPr txBox="1"/>
          <p:nvPr/>
        </p:nvSpPr>
        <p:spPr>
          <a:xfrm>
            <a:off x="4603559" y="8486625"/>
            <a:ext cx="12270670" cy="1000275"/>
          </a:xfrm>
          <a:prstGeom prst="rect">
            <a:avLst/>
          </a:prstGeom>
        </p:spPr>
        <p:txBody>
          <a:bodyPr lIns="0" tIns="0" rIns="0" bIns="0" rtlCol="0" anchor="t">
            <a:spAutoFit/>
          </a:bodyPr>
          <a:lstStyle/>
          <a:p>
            <a:pPr>
              <a:lnSpc>
                <a:spcPts val="7839"/>
              </a:lnSpc>
            </a:pPr>
            <a:r>
              <a:rPr lang="en-US" sz="5600" spc="84" dirty="0">
                <a:latin typeface="Modern Love" panose="04090805081005020601" pitchFamily="82" charset="0"/>
              </a:rPr>
              <a:t>Conclusions &amp; Recommendations</a:t>
            </a:r>
          </a:p>
        </p:txBody>
      </p:sp>
      <p:grpSp>
        <p:nvGrpSpPr>
          <p:cNvPr id="30" name="Group 37">
            <a:extLst>
              <a:ext uri="{FF2B5EF4-FFF2-40B4-BE49-F238E27FC236}">
                <a16:creationId xmlns:a16="http://schemas.microsoft.com/office/drawing/2014/main" id="{1FD9DCFE-2335-41F2-B76D-29B3933CFD40}"/>
              </a:ext>
            </a:extLst>
          </p:cNvPr>
          <p:cNvGrpSpPr/>
          <p:nvPr/>
        </p:nvGrpSpPr>
        <p:grpSpPr>
          <a:xfrm>
            <a:off x="2512712" y="8260027"/>
            <a:ext cx="1448978" cy="1455473"/>
            <a:chOff x="2702" y="-162593"/>
            <a:chExt cx="1205949" cy="1211355"/>
          </a:xfrm>
          <a:solidFill>
            <a:schemeClr val="accent6">
              <a:lumMod val="50000"/>
            </a:schemeClr>
          </a:solidFill>
        </p:grpSpPr>
        <p:grpSp>
          <p:nvGrpSpPr>
            <p:cNvPr id="31" name="Group 38">
              <a:extLst>
                <a:ext uri="{FF2B5EF4-FFF2-40B4-BE49-F238E27FC236}">
                  <a16:creationId xmlns:a16="http://schemas.microsoft.com/office/drawing/2014/main" id="{8124759B-D8E0-4123-B3F1-449A8FA41293}"/>
                </a:ext>
              </a:extLst>
            </p:cNvPr>
            <p:cNvGrpSpPr/>
            <p:nvPr/>
          </p:nvGrpSpPr>
          <p:grpSpPr>
            <a:xfrm>
              <a:off x="2702" y="-162593"/>
              <a:ext cx="1205949" cy="1211355"/>
              <a:chOff x="14166" y="-852330"/>
              <a:chExt cx="6321663" cy="6350000"/>
            </a:xfrm>
            <a:grpFill/>
          </p:grpSpPr>
          <p:sp>
            <p:nvSpPr>
              <p:cNvPr id="33" name="Freeform 39">
                <a:extLst>
                  <a:ext uri="{FF2B5EF4-FFF2-40B4-BE49-F238E27FC236}">
                    <a16:creationId xmlns:a16="http://schemas.microsoft.com/office/drawing/2014/main" id="{F4410828-51ED-4B0A-91CA-1318AED9065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lumMod val="95000"/>
                  <a:lumOff val="5000"/>
                </a:schemeClr>
              </a:solidFill>
            </p:spPr>
          </p:sp>
        </p:grpSp>
        <p:sp>
          <p:nvSpPr>
            <p:cNvPr id="32" name="TextBox 40">
              <a:extLst>
                <a:ext uri="{FF2B5EF4-FFF2-40B4-BE49-F238E27FC236}">
                  <a16:creationId xmlns:a16="http://schemas.microsoft.com/office/drawing/2014/main" id="{8F871F52-57EB-4516-B5F8-17669C41CE7D}"/>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5</a:t>
              </a:r>
            </a:p>
          </p:txBody>
        </p:sp>
      </p:grpSp>
      <p:sp>
        <p:nvSpPr>
          <p:cNvPr id="34" name="Rectangle: Rounded Corners 33">
            <a:extLst>
              <a:ext uri="{FF2B5EF4-FFF2-40B4-BE49-F238E27FC236}">
                <a16:creationId xmlns:a16="http://schemas.microsoft.com/office/drawing/2014/main" id="{3235F16E-05E3-48AE-B24C-6A0752A7E070}"/>
              </a:ext>
            </a:extLst>
          </p:cNvPr>
          <p:cNvSpPr/>
          <p:nvPr/>
        </p:nvSpPr>
        <p:spPr>
          <a:xfrm>
            <a:off x="2377352" y="52606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5" name="TextBox 35">
            <a:extLst>
              <a:ext uri="{FF2B5EF4-FFF2-40B4-BE49-F238E27FC236}">
                <a16:creationId xmlns:a16="http://schemas.microsoft.com/office/drawing/2014/main" id="{9BD6432B-F6A1-4DDC-952B-7D75DD3E5F89}"/>
              </a:ext>
            </a:extLst>
          </p:cNvPr>
          <p:cNvSpPr txBox="1"/>
          <p:nvPr/>
        </p:nvSpPr>
        <p:spPr>
          <a:xfrm>
            <a:off x="4621543" y="882007"/>
            <a:ext cx="12270670" cy="1000273"/>
          </a:xfrm>
          <a:prstGeom prst="rect">
            <a:avLst/>
          </a:prstGeom>
        </p:spPr>
        <p:txBody>
          <a:bodyPr lIns="0" tIns="0" rIns="0" bIns="0" rtlCol="0" anchor="t">
            <a:spAutoFit/>
          </a:bodyPr>
          <a:lstStyle/>
          <a:p>
            <a:pPr>
              <a:lnSpc>
                <a:spcPts val="7839"/>
              </a:lnSpc>
            </a:pPr>
            <a:r>
              <a:rPr lang="en-US" sz="5600" spc="84" dirty="0">
                <a:solidFill>
                  <a:schemeClr val="accent1"/>
                </a:solidFill>
                <a:latin typeface="Modern Love" panose="04090805081005020601" pitchFamily="82" charset="0"/>
              </a:rPr>
              <a:t>Problem Statement</a:t>
            </a:r>
          </a:p>
        </p:txBody>
      </p:sp>
      <p:grpSp>
        <p:nvGrpSpPr>
          <p:cNvPr id="36" name="Group 37">
            <a:extLst>
              <a:ext uri="{FF2B5EF4-FFF2-40B4-BE49-F238E27FC236}">
                <a16:creationId xmlns:a16="http://schemas.microsoft.com/office/drawing/2014/main" id="{7F0D8FA9-9390-41F8-A511-A6123531E4F1}"/>
              </a:ext>
            </a:extLst>
          </p:cNvPr>
          <p:cNvGrpSpPr/>
          <p:nvPr/>
        </p:nvGrpSpPr>
        <p:grpSpPr>
          <a:xfrm>
            <a:off x="2569862" y="655407"/>
            <a:ext cx="1448978" cy="1455473"/>
            <a:chOff x="2702" y="-162593"/>
            <a:chExt cx="1205949" cy="1211355"/>
          </a:xfrm>
          <a:solidFill>
            <a:schemeClr val="accent6"/>
          </a:solidFill>
        </p:grpSpPr>
        <p:grpSp>
          <p:nvGrpSpPr>
            <p:cNvPr id="37" name="Group 38">
              <a:extLst>
                <a:ext uri="{FF2B5EF4-FFF2-40B4-BE49-F238E27FC236}">
                  <a16:creationId xmlns:a16="http://schemas.microsoft.com/office/drawing/2014/main" id="{DB4F16B0-575D-4E86-A4FC-9762A7270F17}"/>
                </a:ext>
              </a:extLst>
            </p:cNvPr>
            <p:cNvGrpSpPr/>
            <p:nvPr/>
          </p:nvGrpSpPr>
          <p:grpSpPr>
            <a:xfrm>
              <a:off x="2702" y="-162593"/>
              <a:ext cx="1205949" cy="1211355"/>
              <a:chOff x="14166" y="-852330"/>
              <a:chExt cx="6321663" cy="6350000"/>
            </a:xfrm>
            <a:grpFill/>
          </p:grpSpPr>
          <p:sp>
            <p:nvSpPr>
              <p:cNvPr id="39" name="Freeform 39">
                <a:extLst>
                  <a:ext uri="{FF2B5EF4-FFF2-40B4-BE49-F238E27FC236}">
                    <a16:creationId xmlns:a16="http://schemas.microsoft.com/office/drawing/2014/main" id="{C394B2E6-D43D-4592-BE44-86F6DEF69063}"/>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p:spPr>
          </p:sp>
        </p:grpSp>
        <p:sp>
          <p:nvSpPr>
            <p:cNvPr id="38" name="TextBox 40">
              <a:extLst>
                <a:ext uri="{FF2B5EF4-FFF2-40B4-BE49-F238E27FC236}">
                  <a16:creationId xmlns:a16="http://schemas.microsoft.com/office/drawing/2014/main" id="{F245ED7C-051F-4B0A-85EE-DC9D9DF77C48}"/>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1</a:t>
              </a:r>
            </a:p>
          </p:txBody>
        </p:sp>
      </p:grpSp>
      <p:sp>
        <p:nvSpPr>
          <p:cNvPr id="2" name="Arrow: Right 1">
            <a:extLst>
              <a:ext uri="{FF2B5EF4-FFF2-40B4-BE49-F238E27FC236}">
                <a16:creationId xmlns:a16="http://schemas.microsoft.com/office/drawing/2014/main" id="{309581C7-9506-4639-AACD-C829C65B4653}"/>
              </a:ext>
            </a:extLst>
          </p:cNvPr>
          <p:cNvSpPr/>
          <p:nvPr/>
        </p:nvSpPr>
        <p:spPr>
          <a:xfrm>
            <a:off x="682611" y="655407"/>
            <a:ext cx="1371600" cy="1603700"/>
          </a:xfrm>
          <a:prstGeom prst="rightArrow">
            <a:avLst/>
          </a:prstGeom>
          <a:solidFill>
            <a:srgbClr val="96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EDA (Ao3)</a:t>
              </a:r>
            </a:p>
          </p:txBody>
        </p:sp>
      </p:grpSp>
      <p:sp>
        <p:nvSpPr>
          <p:cNvPr id="26" name="Rectangle: Rounded Corners 25">
            <a:extLst>
              <a:ext uri="{FF2B5EF4-FFF2-40B4-BE49-F238E27FC236}">
                <a16:creationId xmlns:a16="http://schemas.microsoft.com/office/drawing/2014/main" id="{F9713C9E-F5BA-4473-81A5-C54F8466BCAD}"/>
              </a:ext>
            </a:extLst>
          </p:cNvPr>
          <p:cNvSpPr/>
          <p:nvPr/>
        </p:nvSpPr>
        <p:spPr>
          <a:xfrm>
            <a:off x="3429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sp>
        <p:nvSpPr>
          <p:cNvPr id="27" name="Rectangle: Rounded Corners 26">
            <a:extLst>
              <a:ext uri="{FF2B5EF4-FFF2-40B4-BE49-F238E27FC236}">
                <a16:creationId xmlns:a16="http://schemas.microsoft.com/office/drawing/2014/main" id="{BCEA3B9B-D166-452D-A2CA-6CF20E8E9C4B}"/>
              </a:ext>
            </a:extLst>
          </p:cNvPr>
          <p:cNvSpPr/>
          <p:nvPr/>
        </p:nvSpPr>
        <p:spPr>
          <a:xfrm>
            <a:off x="9296400" y="2009662"/>
            <a:ext cx="8648700" cy="801063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sp>
        <p:nvSpPr>
          <p:cNvPr id="32" name="TextBox 31">
            <a:extLst>
              <a:ext uri="{FF2B5EF4-FFF2-40B4-BE49-F238E27FC236}">
                <a16:creationId xmlns:a16="http://schemas.microsoft.com/office/drawing/2014/main" id="{10C150CB-FB14-4D0E-B61F-E49D96786C4C}"/>
              </a:ext>
            </a:extLst>
          </p:cNvPr>
          <p:cNvSpPr txBox="1"/>
          <p:nvPr/>
        </p:nvSpPr>
        <p:spPr>
          <a:xfrm flipH="1">
            <a:off x="1371599" y="8719772"/>
            <a:ext cx="6438900" cy="707886"/>
          </a:xfrm>
          <a:prstGeom prst="rect">
            <a:avLst/>
          </a:prstGeom>
          <a:noFill/>
        </p:spPr>
        <p:txBody>
          <a:bodyPr wrap="square" rtlCol="0">
            <a:spAutoFit/>
          </a:bodyPr>
          <a:lstStyle/>
          <a:p>
            <a:pPr algn="ctr">
              <a:spcAft>
                <a:spcPts val="1200"/>
              </a:spcAft>
            </a:pPr>
            <a:r>
              <a:rPr lang="en-SG" sz="4000" dirty="0">
                <a:latin typeface="Daytona" panose="020B0604030500040204" pitchFamily="34" charset="0"/>
              </a:rPr>
              <a:t>Fanfiction-specific vocab</a:t>
            </a:r>
          </a:p>
        </p:txBody>
      </p:sp>
      <p:sp>
        <p:nvSpPr>
          <p:cNvPr id="33" name="TextBox 32">
            <a:extLst>
              <a:ext uri="{FF2B5EF4-FFF2-40B4-BE49-F238E27FC236}">
                <a16:creationId xmlns:a16="http://schemas.microsoft.com/office/drawing/2014/main" id="{12746262-7361-4479-8810-D84849F6F625}"/>
              </a:ext>
            </a:extLst>
          </p:cNvPr>
          <p:cNvSpPr txBox="1"/>
          <p:nvPr/>
        </p:nvSpPr>
        <p:spPr>
          <a:xfrm flipH="1">
            <a:off x="10401300" y="8724900"/>
            <a:ext cx="6438900" cy="707886"/>
          </a:xfrm>
          <a:prstGeom prst="rect">
            <a:avLst/>
          </a:prstGeom>
          <a:noFill/>
        </p:spPr>
        <p:txBody>
          <a:bodyPr wrap="square" rtlCol="0">
            <a:spAutoFit/>
          </a:bodyPr>
          <a:lstStyle/>
          <a:p>
            <a:pPr algn="ctr">
              <a:spcAft>
                <a:spcPts val="1200"/>
              </a:spcAft>
            </a:pPr>
            <a:r>
              <a:rPr lang="en-SG" sz="4000" dirty="0">
                <a:latin typeface="Daytona" panose="020B0604030500040204" pitchFamily="34" charset="0"/>
              </a:rPr>
              <a:t>Excited and grateful</a:t>
            </a:r>
          </a:p>
        </p:txBody>
      </p:sp>
      <p:pic>
        <p:nvPicPr>
          <p:cNvPr id="14" name="Picture 13">
            <a:extLst>
              <a:ext uri="{FF2B5EF4-FFF2-40B4-BE49-F238E27FC236}">
                <a16:creationId xmlns:a16="http://schemas.microsoft.com/office/drawing/2014/main" id="{6A1E282D-E45D-4A6F-A53A-9F0B469C9AA8}"/>
              </a:ext>
            </a:extLst>
          </p:cNvPr>
          <p:cNvPicPr>
            <a:picLocks noChangeAspect="1"/>
          </p:cNvPicPr>
          <p:nvPr/>
        </p:nvPicPr>
        <p:blipFill>
          <a:blip r:embed="rId6"/>
          <a:stretch>
            <a:fillRect/>
          </a:stretch>
        </p:blipFill>
        <p:spPr>
          <a:xfrm>
            <a:off x="1805609" y="2412393"/>
            <a:ext cx="5638800" cy="6053233"/>
          </a:xfrm>
          <a:prstGeom prst="rect">
            <a:avLst/>
          </a:prstGeom>
        </p:spPr>
      </p:pic>
      <p:pic>
        <p:nvPicPr>
          <p:cNvPr id="16" name="Picture 15">
            <a:extLst>
              <a:ext uri="{FF2B5EF4-FFF2-40B4-BE49-F238E27FC236}">
                <a16:creationId xmlns:a16="http://schemas.microsoft.com/office/drawing/2014/main" id="{D7278D3E-92E0-45C7-A692-60D5F451576B}"/>
              </a:ext>
            </a:extLst>
          </p:cNvPr>
          <p:cNvPicPr>
            <a:picLocks noChangeAspect="1"/>
          </p:cNvPicPr>
          <p:nvPr/>
        </p:nvPicPr>
        <p:blipFill>
          <a:blip r:embed="rId7"/>
          <a:stretch>
            <a:fillRect/>
          </a:stretch>
        </p:blipFill>
        <p:spPr>
          <a:xfrm>
            <a:off x="10691191" y="2377556"/>
            <a:ext cx="5791200" cy="6194944"/>
          </a:xfrm>
          <a:prstGeom prst="rect">
            <a:avLst/>
          </a:prstGeom>
        </p:spPr>
      </p:pic>
      <p:sp>
        <p:nvSpPr>
          <p:cNvPr id="39" name="Rectangle 38">
            <a:extLst>
              <a:ext uri="{FF2B5EF4-FFF2-40B4-BE49-F238E27FC236}">
                <a16:creationId xmlns:a16="http://schemas.microsoft.com/office/drawing/2014/main" id="{87042BA4-D745-412B-B7F0-26C4E6D4C6EF}"/>
              </a:ext>
            </a:extLst>
          </p:cNvPr>
          <p:cNvSpPr/>
          <p:nvPr/>
        </p:nvSpPr>
        <p:spPr>
          <a:xfrm>
            <a:off x="14554200" y="6286500"/>
            <a:ext cx="1066800" cy="53226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149077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81000" y="2090052"/>
            <a:ext cx="17602200" cy="8077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EDA (Ao3)</a:t>
              </a:r>
            </a:p>
          </p:txBody>
        </p:sp>
      </p:grpSp>
      <p:graphicFrame>
        <p:nvGraphicFramePr>
          <p:cNvPr id="2" name="Table 10">
            <a:extLst>
              <a:ext uri="{FF2B5EF4-FFF2-40B4-BE49-F238E27FC236}">
                <a16:creationId xmlns:a16="http://schemas.microsoft.com/office/drawing/2014/main" id="{BA04CEB9-6638-4BEF-BD84-B20420911493}"/>
              </a:ext>
            </a:extLst>
          </p:cNvPr>
          <p:cNvGraphicFramePr>
            <a:graphicFrameLocks noGrp="1"/>
          </p:cNvGraphicFramePr>
          <p:nvPr>
            <p:extLst>
              <p:ext uri="{D42A27DB-BD31-4B8C-83A1-F6EECF244321}">
                <p14:modId xmlns:p14="http://schemas.microsoft.com/office/powerpoint/2010/main" val="244675044"/>
              </p:ext>
            </p:extLst>
          </p:nvPr>
        </p:nvGraphicFramePr>
        <p:xfrm>
          <a:off x="1676400" y="3162300"/>
          <a:ext cx="12725400" cy="6083580"/>
        </p:xfrm>
        <a:graphic>
          <a:graphicData uri="http://schemas.openxmlformats.org/drawingml/2006/table">
            <a:tbl>
              <a:tblPr firstRow="1" bandRow="1">
                <a:tableStyleId>{BDBED569-4797-4DF1-A0F4-6AAB3CD982D8}</a:tableStyleId>
              </a:tblPr>
              <a:tblGrid>
                <a:gridCol w="1696720">
                  <a:extLst>
                    <a:ext uri="{9D8B030D-6E8A-4147-A177-3AD203B41FA5}">
                      <a16:colId xmlns:a16="http://schemas.microsoft.com/office/drawing/2014/main" val="572485688"/>
                    </a:ext>
                  </a:extLst>
                </a:gridCol>
                <a:gridCol w="1850967">
                  <a:extLst>
                    <a:ext uri="{9D8B030D-6E8A-4147-A177-3AD203B41FA5}">
                      <a16:colId xmlns:a16="http://schemas.microsoft.com/office/drawing/2014/main" val="1029453748"/>
                    </a:ext>
                  </a:extLst>
                </a:gridCol>
                <a:gridCol w="2564683">
                  <a:extLst>
                    <a:ext uri="{9D8B030D-6E8A-4147-A177-3AD203B41FA5}">
                      <a16:colId xmlns:a16="http://schemas.microsoft.com/office/drawing/2014/main" val="2469054315"/>
                    </a:ext>
                  </a:extLst>
                </a:gridCol>
                <a:gridCol w="6613030">
                  <a:extLst>
                    <a:ext uri="{9D8B030D-6E8A-4147-A177-3AD203B41FA5}">
                      <a16:colId xmlns:a16="http://schemas.microsoft.com/office/drawing/2014/main" val="2259944560"/>
                    </a:ext>
                  </a:extLst>
                </a:gridCol>
              </a:tblGrid>
              <a:tr h="1013930">
                <a:tc>
                  <a:txBody>
                    <a:bodyPr/>
                    <a:lstStyle/>
                    <a:p>
                      <a:endParaRPr lang="en-SG" sz="2400" dirty="0">
                        <a:latin typeface="Daytona" panose="020B0604030500040204" pitchFamily="34" charset="0"/>
                      </a:endParaRPr>
                    </a:p>
                  </a:txBody>
                  <a:tcPr anchor="ctr"/>
                </a:tc>
                <a:tc>
                  <a:txBody>
                    <a:bodyPr/>
                    <a:lstStyle/>
                    <a:p>
                      <a:pPr algn="ctr"/>
                      <a:r>
                        <a:rPr lang="en-SG" sz="2400" b="0" dirty="0">
                          <a:latin typeface="Daytona" panose="020B0604030500040204" pitchFamily="34" charset="0"/>
                        </a:rPr>
                        <a:t>Comments</a:t>
                      </a:r>
                    </a:p>
                  </a:txBody>
                  <a:tcPr anchor="ctr"/>
                </a:tc>
                <a:tc>
                  <a:txBody>
                    <a:bodyPr/>
                    <a:lstStyle/>
                    <a:p>
                      <a:pPr algn="ctr"/>
                      <a:r>
                        <a:rPr lang="en-SG" sz="2400" b="0" dirty="0">
                          <a:latin typeface="Daytona" panose="020B0604030500040204" pitchFamily="34" charset="0"/>
                        </a:rPr>
                        <a:t>Logged in</a:t>
                      </a:r>
                    </a:p>
                  </a:txBody>
                  <a:tcPr anchor="ctr"/>
                </a:tc>
                <a:tc>
                  <a:txBody>
                    <a:bodyPr/>
                    <a:lstStyle/>
                    <a:p>
                      <a:pPr algn="ctr"/>
                      <a:r>
                        <a:rPr lang="en-SG" sz="2400" b="0" dirty="0">
                          <a:latin typeface="Daytona" panose="020B0604030500040204" pitchFamily="34" charset="0"/>
                        </a:rPr>
                        <a:t>Type of comments</a:t>
                      </a:r>
                    </a:p>
                  </a:txBody>
                  <a:tcPr anchor="ctr"/>
                </a:tc>
                <a:extLst>
                  <a:ext uri="{0D108BD9-81ED-4DB2-BD59-A6C34878D82A}">
                    <a16:rowId xmlns:a16="http://schemas.microsoft.com/office/drawing/2014/main" val="461535792"/>
                  </a:ext>
                </a:extLst>
              </a:tr>
              <a:tr h="1013930">
                <a:tc>
                  <a:txBody>
                    <a:bodyPr/>
                    <a:lstStyle/>
                    <a:p>
                      <a:r>
                        <a:rPr lang="en-SG" sz="2400" dirty="0">
                          <a:latin typeface="Daytona" panose="020B0604030500040204" pitchFamily="34" charset="0"/>
                        </a:rPr>
                        <a:t>Troll 1</a:t>
                      </a:r>
                    </a:p>
                  </a:txBody>
                  <a:tcPr anchor="ctr"/>
                </a:tc>
                <a:tc>
                  <a:txBody>
                    <a:bodyPr/>
                    <a:lstStyle/>
                    <a:p>
                      <a:pPr algn="ctr"/>
                      <a:r>
                        <a:rPr lang="en-SG" sz="2400" dirty="0">
                          <a:latin typeface="Daytona Light" panose="020B0304030503040204" pitchFamily="34" charset="0"/>
                        </a:rPr>
                        <a:t>45</a:t>
                      </a:r>
                    </a:p>
                  </a:txBody>
                  <a:tcPr anchor="ctr"/>
                </a:tc>
                <a:tc>
                  <a:txBody>
                    <a:bodyPr/>
                    <a:lstStyle/>
                    <a:p>
                      <a:pPr algn="ctr"/>
                      <a:r>
                        <a:rPr lang="en-SG" sz="2400" dirty="0">
                          <a:latin typeface="Daytona Light" panose="020B0304030503040204" pitchFamily="34" charset="0"/>
                        </a:rPr>
                        <a:t>69% of the time</a:t>
                      </a:r>
                    </a:p>
                  </a:txBody>
                  <a:tcPr anchor="ctr"/>
                </a:tc>
                <a:tc>
                  <a:txBody>
                    <a:bodyPr/>
                    <a:lstStyle/>
                    <a:p>
                      <a:pPr algn="ctr"/>
                      <a:r>
                        <a:rPr lang="en-SG" sz="2400" dirty="0">
                          <a:latin typeface="Daytona Light" panose="020B0304030503040204" pitchFamily="34" charset="0"/>
                        </a:rPr>
                        <a:t>Attacks on writing. Low to medium toxicity.</a:t>
                      </a:r>
                    </a:p>
                  </a:txBody>
                  <a:tcPr anchor="ctr"/>
                </a:tc>
                <a:extLst>
                  <a:ext uri="{0D108BD9-81ED-4DB2-BD59-A6C34878D82A}">
                    <a16:rowId xmlns:a16="http://schemas.microsoft.com/office/drawing/2014/main" val="908451985"/>
                  </a:ext>
                </a:extLst>
              </a:tr>
              <a:tr h="1013930">
                <a:tc>
                  <a:txBody>
                    <a:bodyPr/>
                    <a:lstStyle/>
                    <a:p>
                      <a:r>
                        <a:rPr lang="en-SG" sz="2400" dirty="0">
                          <a:latin typeface="Daytona" panose="020B0604030500040204" pitchFamily="34" charset="0"/>
                        </a:rPr>
                        <a:t>Troll 2</a:t>
                      </a:r>
                    </a:p>
                  </a:txBody>
                  <a:tcPr anchor="ctr"/>
                </a:tc>
                <a:tc>
                  <a:txBody>
                    <a:bodyPr/>
                    <a:lstStyle/>
                    <a:p>
                      <a:pPr algn="ctr"/>
                      <a:r>
                        <a:rPr lang="en-SG" sz="2400" dirty="0">
                          <a:latin typeface="Daytona Light" panose="020B0304030503040204" pitchFamily="34" charset="0"/>
                        </a:rPr>
                        <a:t>30</a:t>
                      </a:r>
                    </a:p>
                  </a:txBody>
                  <a:tcPr anchor="ctr"/>
                </a:tc>
                <a:tc>
                  <a:txBody>
                    <a:bodyPr/>
                    <a:lstStyle/>
                    <a:p>
                      <a:pPr algn="ctr"/>
                      <a:r>
                        <a:rPr lang="en-SG" sz="2400" dirty="0">
                          <a:latin typeface="Daytona Light" panose="020B0304030503040204" pitchFamily="34" charset="0"/>
                        </a:rPr>
                        <a:t>Always anon</a:t>
                      </a:r>
                    </a:p>
                  </a:txBody>
                  <a:tcPr anchor="ctr"/>
                </a:tc>
                <a:tc>
                  <a:txBody>
                    <a:bodyPr/>
                    <a:lstStyle/>
                    <a:p>
                      <a:pPr algn="ctr"/>
                      <a:r>
                        <a:rPr lang="en-SG" sz="2400" dirty="0">
                          <a:latin typeface="Daytona Light" panose="020B0304030503040204" pitchFamily="34" charset="0"/>
                        </a:rPr>
                        <a:t>Violent language . High toxicity.</a:t>
                      </a:r>
                    </a:p>
                  </a:txBody>
                  <a:tcPr anchor="ctr"/>
                </a:tc>
                <a:extLst>
                  <a:ext uri="{0D108BD9-81ED-4DB2-BD59-A6C34878D82A}">
                    <a16:rowId xmlns:a16="http://schemas.microsoft.com/office/drawing/2014/main" val="2918856162"/>
                  </a:ext>
                </a:extLst>
              </a:tr>
              <a:tr h="1013930">
                <a:tc>
                  <a:txBody>
                    <a:bodyPr/>
                    <a:lstStyle/>
                    <a:p>
                      <a:r>
                        <a:rPr lang="en-SG" sz="2400" dirty="0">
                          <a:latin typeface="Daytona" panose="020B0604030500040204" pitchFamily="34" charset="0"/>
                        </a:rPr>
                        <a:t>Troll 3</a:t>
                      </a:r>
                    </a:p>
                  </a:txBody>
                  <a:tcPr anchor="ctr"/>
                </a:tc>
                <a:tc>
                  <a:txBody>
                    <a:bodyPr/>
                    <a:lstStyle/>
                    <a:p>
                      <a:pPr algn="ctr"/>
                      <a:r>
                        <a:rPr lang="en-SG" sz="2400" dirty="0">
                          <a:latin typeface="Daytona Light" panose="020B0304030503040204" pitchFamily="34" charset="0"/>
                        </a:rPr>
                        <a:t>32</a:t>
                      </a:r>
                    </a:p>
                  </a:txBody>
                  <a:tcPr anchor="ctr"/>
                </a:tc>
                <a:tc>
                  <a:txBody>
                    <a:bodyPr/>
                    <a:lstStyle/>
                    <a:p>
                      <a:pPr algn="ctr"/>
                      <a:r>
                        <a:rPr lang="en-SG" sz="2400" dirty="0">
                          <a:latin typeface="Daytona Light" panose="020B0304030503040204" pitchFamily="34" charset="0"/>
                        </a:rPr>
                        <a:t>62% of the time</a:t>
                      </a:r>
                    </a:p>
                  </a:txBody>
                  <a:tcPr anchor="ctr"/>
                </a:tc>
                <a:tc>
                  <a:txBody>
                    <a:bodyPr/>
                    <a:lstStyle/>
                    <a:p>
                      <a:pPr algn="ctr"/>
                      <a:r>
                        <a:rPr lang="en-SG" sz="2400" dirty="0">
                          <a:latin typeface="Daytona Light" panose="020B0304030503040204" pitchFamily="34" charset="0"/>
                        </a:rPr>
                        <a:t>Insults and hate speech. High toxicity.</a:t>
                      </a:r>
                    </a:p>
                  </a:txBody>
                  <a:tcPr anchor="ctr"/>
                </a:tc>
                <a:extLst>
                  <a:ext uri="{0D108BD9-81ED-4DB2-BD59-A6C34878D82A}">
                    <a16:rowId xmlns:a16="http://schemas.microsoft.com/office/drawing/2014/main" val="2094403223"/>
                  </a:ext>
                </a:extLst>
              </a:tr>
              <a:tr h="1013930">
                <a:tc>
                  <a:txBody>
                    <a:bodyPr/>
                    <a:lstStyle/>
                    <a:p>
                      <a:r>
                        <a:rPr lang="en-SG" sz="2400" dirty="0">
                          <a:latin typeface="Daytona" panose="020B0604030500040204" pitchFamily="34" charset="0"/>
                        </a:rPr>
                        <a:t>Troll 4</a:t>
                      </a:r>
                    </a:p>
                  </a:txBody>
                  <a:tcPr anchor="ctr"/>
                </a:tc>
                <a:tc>
                  <a:txBody>
                    <a:bodyPr/>
                    <a:lstStyle/>
                    <a:p>
                      <a:pPr algn="ctr"/>
                      <a:r>
                        <a:rPr lang="en-SG" sz="2400" dirty="0">
                          <a:latin typeface="Daytona Light" panose="020B0304030503040204" pitchFamily="34" charset="0"/>
                        </a:rPr>
                        <a:t>42</a:t>
                      </a:r>
                    </a:p>
                  </a:txBody>
                  <a:tcPr anchor="ctr"/>
                </a:tc>
                <a:tc>
                  <a:txBody>
                    <a:bodyPr/>
                    <a:lstStyle/>
                    <a:p>
                      <a:pPr algn="ctr"/>
                      <a:r>
                        <a:rPr lang="en-SG" sz="2400" dirty="0">
                          <a:latin typeface="Daytona Light" panose="020B0304030503040204" pitchFamily="34" charset="0"/>
                        </a:rPr>
                        <a:t>Always anon</a:t>
                      </a:r>
                    </a:p>
                  </a:txBody>
                  <a:tcPr anchor="ctr"/>
                </a:tc>
                <a:tc>
                  <a:txBody>
                    <a:bodyPr/>
                    <a:lstStyle/>
                    <a:p>
                      <a:pPr algn="ctr"/>
                      <a:r>
                        <a:rPr lang="en-SG" sz="2400" dirty="0">
                          <a:latin typeface="Daytona Light" panose="020B0304030503040204" pitchFamily="34" charset="0"/>
                        </a:rPr>
                        <a:t>Attacks on writing. Medium toxicity. Sarcasm.</a:t>
                      </a:r>
                    </a:p>
                  </a:txBody>
                  <a:tcPr anchor="ctr"/>
                </a:tc>
                <a:extLst>
                  <a:ext uri="{0D108BD9-81ED-4DB2-BD59-A6C34878D82A}">
                    <a16:rowId xmlns:a16="http://schemas.microsoft.com/office/drawing/2014/main" val="923236766"/>
                  </a:ext>
                </a:extLst>
              </a:tr>
              <a:tr h="1013930">
                <a:tc>
                  <a:txBody>
                    <a:bodyPr/>
                    <a:lstStyle/>
                    <a:p>
                      <a:r>
                        <a:rPr lang="en-SG" sz="2400" dirty="0">
                          <a:latin typeface="Daytona" panose="020B0604030500040204" pitchFamily="34" charset="0"/>
                        </a:rPr>
                        <a:t>Unknown</a:t>
                      </a:r>
                    </a:p>
                  </a:txBody>
                  <a:tcPr anchor="ctr"/>
                </a:tc>
                <a:tc>
                  <a:txBody>
                    <a:bodyPr/>
                    <a:lstStyle/>
                    <a:p>
                      <a:pPr algn="ctr"/>
                      <a:r>
                        <a:rPr lang="en-SG" sz="2400" dirty="0">
                          <a:latin typeface="Daytona Light" panose="020B0304030503040204" pitchFamily="34" charset="0"/>
                        </a:rPr>
                        <a:t>11</a:t>
                      </a:r>
                    </a:p>
                  </a:txBody>
                  <a:tcPr anchor="ctr"/>
                </a:tc>
                <a:tc>
                  <a:txBody>
                    <a:bodyPr/>
                    <a:lstStyle/>
                    <a:p>
                      <a:pPr algn="ctr"/>
                      <a:r>
                        <a:rPr lang="en-SG" sz="2400" dirty="0">
                          <a:latin typeface="Daytona Light" panose="020B0304030503040204" pitchFamily="34" charset="0"/>
                        </a:rPr>
                        <a:t>18% of the time</a:t>
                      </a:r>
                    </a:p>
                  </a:txBody>
                  <a:tcPr anchor="ctr"/>
                </a:tc>
                <a:tc>
                  <a:txBody>
                    <a:bodyPr/>
                    <a:lstStyle/>
                    <a:p>
                      <a:pPr algn="ctr"/>
                      <a:r>
                        <a:rPr lang="en-SG" sz="2400" dirty="0">
                          <a:latin typeface="Daytona Light" panose="020B0304030503040204" pitchFamily="34" charset="0"/>
                        </a:rPr>
                        <a:t>Mixed</a:t>
                      </a:r>
                    </a:p>
                  </a:txBody>
                  <a:tcPr anchor="ctr"/>
                </a:tc>
                <a:extLst>
                  <a:ext uri="{0D108BD9-81ED-4DB2-BD59-A6C34878D82A}">
                    <a16:rowId xmlns:a16="http://schemas.microsoft.com/office/drawing/2014/main" val="3813788174"/>
                  </a:ext>
                </a:extLst>
              </a:tr>
            </a:tbl>
          </a:graphicData>
        </a:graphic>
      </p:graphicFrame>
      <p:sp>
        <p:nvSpPr>
          <p:cNvPr id="24" name="TextBox 23">
            <a:extLst>
              <a:ext uri="{FF2B5EF4-FFF2-40B4-BE49-F238E27FC236}">
                <a16:creationId xmlns:a16="http://schemas.microsoft.com/office/drawing/2014/main" id="{3461A979-B892-4356-94E4-8F7F4F983ACC}"/>
              </a:ext>
            </a:extLst>
          </p:cNvPr>
          <p:cNvSpPr txBox="1"/>
          <p:nvPr/>
        </p:nvSpPr>
        <p:spPr>
          <a:xfrm flipH="1">
            <a:off x="4495800" y="2333137"/>
            <a:ext cx="6030686"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AGGRESSORS (TROLLS)</a:t>
            </a:r>
          </a:p>
        </p:txBody>
      </p:sp>
      <p:sp>
        <p:nvSpPr>
          <p:cNvPr id="12" name="Multiplication Sign 11">
            <a:extLst>
              <a:ext uri="{FF2B5EF4-FFF2-40B4-BE49-F238E27FC236}">
                <a16:creationId xmlns:a16="http://schemas.microsoft.com/office/drawing/2014/main" id="{61E99C86-60E7-4E93-9C35-05E0A32B3535}"/>
              </a:ext>
            </a:extLst>
          </p:cNvPr>
          <p:cNvSpPr/>
          <p:nvPr/>
        </p:nvSpPr>
        <p:spPr>
          <a:xfrm>
            <a:off x="14544540" y="5289690"/>
            <a:ext cx="914400" cy="914400"/>
          </a:xfrm>
          <a:prstGeom prst="mathMultiply">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Multiplication Sign 27">
            <a:extLst>
              <a:ext uri="{FF2B5EF4-FFF2-40B4-BE49-F238E27FC236}">
                <a16:creationId xmlns:a16="http://schemas.microsoft.com/office/drawing/2014/main" id="{4A057586-79DD-428D-AEB8-882E5863E584}"/>
              </a:ext>
            </a:extLst>
          </p:cNvPr>
          <p:cNvSpPr/>
          <p:nvPr/>
        </p:nvSpPr>
        <p:spPr>
          <a:xfrm>
            <a:off x="14579003" y="6362700"/>
            <a:ext cx="914400" cy="914400"/>
          </a:xfrm>
          <a:prstGeom prst="mathMultiply">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Multiplication Sign 31">
            <a:extLst>
              <a:ext uri="{FF2B5EF4-FFF2-40B4-BE49-F238E27FC236}">
                <a16:creationId xmlns:a16="http://schemas.microsoft.com/office/drawing/2014/main" id="{E9C9AC51-C863-4890-B151-134A0A1D48E3}"/>
              </a:ext>
            </a:extLst>
          </p:cNvPr>
          <p:cNvSpPr/>
          <p:nvPr/>
        </p:nvSpPr>
        <p:spPr>
          <a:xfrm>
            <a:off x="14544540" y="4229100"/>
            <a:ext cx="914400" cy="914400"/>
          </a:xfrm>
          <a:prstGeom prst="mathMultiply">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Multiplication Sign 32">
            <a:extLst>
              <a:ext uri="{FF2B5EF4-FFF2-40B4-BE49-F238E27FC236}">
                <a16:creationId xmlns:a16="http://schemas.microsoft.com/office/drawing/2014/main" id="{9CBAFB08-9FF6-4507-828A-FD803D023246}"/>
              </a:ext>
            </a:extLst>
          </p:cNvPr>
          <p:cNvSpPr/>
          <p:nvPr/>
        </p:nvSpPr>
        <p:spPr>
          <a:xfrm>
            <a:off x="14579003" y="7345962"/>
            <a:ext cx="914400" cy="914400"/>
          </a:xfrm>
          <a:prstGeom prst="mathMultiply">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6946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8" grpId="0" animBg="1"/>
      <p:bldP spid="32"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0D2ED08B-5CA6-447C-9D89-55530829A01C}"/>
              </a:ext>
            </a:extLst>
          </p:cNvPr>
          <p:cNvSpPr/>
          <p:nvPr/>
        </p:nvSpPr>
        <p:spPr>
          <a:xfrm>
            <a:off x="2437690" y="622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0" name="Rectangle: Rounded Corners 79">
            <a:extLst>
              <a:ext uri="{FF2B5EF4-FFF2-40B4-BE49-F238E27FC236}">
                <a16:creationId xmlns:a16="http://schemas.microsoft.com/office/drawing/2014/main" id="{7993ED1F-D30D-4EA8-B3C8-12C8ABD14F97}"/>
              </a:ext>
            </a:extLst>
          </p:cNvPr>
          <p:cNvSpPr/>
          <p:nvPr/>
        </p:nvSpPr>
        <p:spPr>
          <a:xfrm>
            <a:off x="2410257" y="432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78" name="Rectangle: Rounded Corners 77">
            <a:extLst>
              <a:ext uri="{FF2B5EF4-FFF2-40B4-BE49-F238E27FC236}">
                <a16:creationId xmlns:a16="http://schemas.microsoft.com/office/drawing/2014/main" id="{40D9CD09-CF7E-4FA4-8D8A-F54B21593069}"/>
              </a:ext>
            </a:extLst>
          </p:cNvPr>
          <p:cNvSpPr/>
          <p:nvPr/>
        </p:nvSpPr>
        <p:spPr>
          <a:xfrm>
            <a:off x="2396402" y="241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1" name="TextBox 35">
            <a:extLst>
              <a:ext uri="{FF2B5EF4-FFF2-40B4-BE49-F238E27FC236}">
                <a16:creationId xmlns:a16="http://schemas.microsoft.com/office/drawing/2014/main" id="{20756B08-CC81-450B-A698-95C2E7E40F4E}"/>
              </a:ext>
            </a:extLst>
          </p:cNvPr>
          <p:cNvSpPr txBox="1"/>
          <p:nvPr/>
        </p:nvSpPr>
        <p:spPr>
          <a:xfrm>
            <a:off x="4640593" y="2771627"/>
            <a:ext cx="12270670" cy="1000273"/>
          </a:xfrm>
          <a:prstGeom prst="rect">
            <a:avLst/>
          </a:prstGeom>
        </p:spPr>
        <p:txBody>
          <a:bodyPr lIns="0" tIns="0" rIns="0" bIns="0" rtlCol="0" anchor="t">
            <a:spAutoFit/>
          </a:bodyPr>
          <a:lstStyle/>
          <a:p>
            <a:pPr>
              <a:lnSpc>
                <a:spcPts val="7839"/>
              </a:lnSpc>
            </a:pPr>
            <a:r>
              <a:rPr lang="en-US" sz="5600" spc="84" dirty="0">
                <a:solidFill>
                  <a:schemeClr val="accent6"/>
                </a:solidFill>
                <a:latin typeface="Modern Love" panose="04090805081005020601" pitchFamily="82" charset="0"/>
              </a:rPr>
              <a:t>Data Collection &amp; Cleaning</a:t>
            </a:r>
          </a:p>
        </p:txBody>
      </p:sp>
      <p:grpSp>
        <p:nvGrpSpPr>
          <p:cNvPr id="53" name="Group 37">
            <a:extLst>
              <a:ext uri="{FF2B5EF4-FFF2-40B4-BE49-F238E27FC236}">
                <a16:creationId xmlns:a16="http://schemas.microsoft.com/office/drawing/2014/main" id="{82C8A572-42CB-4B3B-9FA5-55E1692701A0}"/>
              </a:ext>
            </a:extLst>
          </p:cNvPr>
          <p:cNvGrpSpPr/>
          <p:nvPr/>
        </p:nvGrpSpPr>
        <p:grpSpPr>
          <a:xfrm>
            <a:off x="2588912" y="2545027"/>
            <a:ext cx="1448978" cy="1455473"/>
            <a:chOff x="2702" y="-162593"/>
            <a:chExt cx="1205949" cy="1211355"/>
          </a:xfrm>
          <a:solidFill>
            <a:schemeClr val="accent6"/>
          </a:solidFill>
        </p:grpSpPr>
        <p:grpSp>
          <p:nvGrpSpPr>
            <p:cNvPr id="54" name="Group 38">
              <a:extLst>
                <a:ext uri="{FF2B5EF4-FFF2-40B4-BE49-F238E27FC236}">
                  <a16:creationId xmlns:a16="http://schemas.microsoft.com/office/drawing/2014/main" id="{F41C6B83-6B7F-4804-B56C-2EAB1A76D314}"/>
                </a:ext>
              </a:extLst>
            </p:cNvPr>
            <p:cNvGrpSpPr/>
            <p:nvPr/>
          </p:nvGrpSpPr>
          <p:grpSpPr>
            <a:xfrm>
              <a:off x="2702" y="-162593"/>
              <a:ext cx="1205949" cy="1211355"/>
              <a:chOff x="14166" y="-852330"/>
              <a:chExt cx="6321663" cy="6350000"/>
            </a:xfrm>
            <a:grpFill/>
          </p:grpSpPr>
          <p:sp>
            <p:nvSpPr>
              <p:cNvPr id="56" name="Freeform 39">
                <a:extLst>
                  <a:ext uri="{FF2B5EF4-FFF2-40B4-BE49-F238E27FC236}">
                    <a16:creationId xmlns:a16="http://schemas.microsoft.com/office/drawing/2014/main" id="{C8ADA0B2-AECD-4016-9CAD-E20621053698}"/>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55" name="TextBox 40">
              <a:extLst>
                <a:ext uri="{FF2B5EF4-FFF2-40B4-BE49-F238E27FC236}">
                  <a16:creationId xmlns:a16="http://schemas.microsoft.com/office/drawing/2014/main" id="{B7B63513-65CF-4612-BC43-18D012E9F464}"/>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2</a:t>
              </a:r>
            </a:p>
          </p:txBody>
        </p:sp>
      </p:grpSp>
      <p:sp>
        <p:nvSpPr>
          <p:cNvPr id="61" name="TextBox 35">
            <a:extLst>
              <a:ext uri="{FF2B5EF4-FFF2-40B4-BE49-F238E27FC236}">
                <a16:creationId xmlns:a16="http://schemas.microsoft.com/office/drawing/2014/main" id="{AC298C42-6145-446D-A089-406DE5E1F8B1}"/>
              </a:ext>
            </a:extLst>
          </p:cNvPr>
          <p:cNvSpPr txBox="1"/>
          <p:nvPr/>
        </p:nvSpPr>
        <p:spPr>
          <a:xfrm>
            <a:off x="4640592" y="4676626"/>
            <a:ext cx="12885408" cy="1000274"/>
          </a:xfrm>
          <a:prstGeom prst="rect">
            <a:avLst/>
          </a:prstGeom>
        </p:spPr>
        <p:txBody>
          <a:bodyPr wrap="square" lIns="0" tIns="0" rIns="0" bIns="0" rtlCol="0" anchor="t">
            <a:spAutoFit/>
          </a:bodyPr>
          <a:lstStyle/>
          <a:p>
            <a:pPr>
              <a:lnSpc>
                <a:spcPts val="7839"/>
              </a:lnSpc>
            </a:pPr>
            <a:r>
              <a:rPr lang="en-US" sz="5600" spc="84" dirty="0">
                <a:solidFill>
                  <a:schemeClr val="accent6">
                    <a:lumMod val="75000"/>
                  </a:schemeClr>
                </a:solidFill>
                <a:latin typeface="Modern Love" panose="04090805081005020601" pitchFamily="82" charset="0"/>
              </a:rPr>
              <a:t>Exploratory Data Analysis</a:t>
            </a:r>
          </a:p>
        </p:txBody>
      </p:sp>
      <p:grpSp>
        <p:nvGrpSpPr>
          <p:cNvPr id="63" name="Group 37">
            <a:extLst>
              <a:ext uri="{FF2B5EF4-FFF2-40B4-BE49-F238E27FC236}">
                <a16:creationId xmlns:a16="http://schemas.microsoft.com/office/drawing/2014/main" id="{21C12B79-B98B-4E5A-A1D2-755E5102B089}"/>
              </a:ext>
            </a:extLst>
          </p:cNvPr>
          <p:cNvGrpSpPr/>
          <p:nvPr/>
        </p:nvGrpSpPr>
        <p:grpSpPr>
          <a:xfrm>
            <a:off x="2588912" y="4450027"/>
            <a:ext cx="1448978" cy="1455473"/>
            <a:chOff x="2702" y="-162593"/>
            <a:chExt cx="1205949" cy="1211355"/>
          </a:xfrm>
          <a:solidFill>
            <a:schemeClr val="accent6">
              <a:lumMod val="75000"/>
            </a:schemeClr>
          </a:solidFill>
        </p:grpSpPr>
        <p:grpSp>
          <p:nvGrpSpPr>
            <p:cNvPr id="64" name="Group 38">
              <a:extLst>
                <a:ext uri="{FF2B5EF4-FFF2-40B4-BE49-F238E27FC236}">
                  <a16:creationId xmlns:a16="http://schemas.microsoft.com/office/drawing/2014/main" id="{7BB8BEF1-BF93-45FE-B1CA-E5CFBDC0EBF8}"/>
                </a:ext>
              </a:extLst>
            </p:cNvPr>
            <p:cNvGrpSpPr/>
            <p:nvPr/>
          </p:nvGrpSpPr>
          <p:grpSpPr>
            <a:xfrm>
              <a:off x="2702" y="-162593"/>
              <a:ext cx="1205949" cy="1211355"/>
              <a:chOff x="14166" y="-852330"/>
              <a:chExt cx="6321663" cy="6350000"/>
            </a:xfrm>
            <a:grpFill/>
          </p:grpSpPr>
          <p:sp>
            <p:nvSpPr>
              <p:cNvPr id="66" name="Freeform 39">
                <a:extLst>
                  <a:ext uri="{FF2B5EF4-FFF2-40B4-BE49-F238E27FC236}">
                    <a16:creationId xmlns:a16="http://schemas.microsoft.com/office/drawing/2014/main" id="{076E0B73-E0BC-449D-9E02-E675AB17D890}"/>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65" name="TextBox 40">
              <a:extLst>
                <a:ext uri="{FF2B5EF4-FFF2-40B4-BE49-F238E27FC236}">
                  <a16:creationId xmlns:a16="http://schemas.microsoft.com/office/drawing/2014/main" id="{459EED67-0702-4C38-860E-C79F6FF5D2BB}"/>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3</a:t>
              </a:r>
            </a:p>
          </p:txBody>
        </p:sp>
      </p:grpSp>
      <p:sp>
        <p:nvSpPr>
          <p:cNvPr id="71" name="TextBox 35">
            <a:extLst>
              <a:ext uri="{FF2B5EF4-FFF2-40B4-BE49-F238E27FC236}">
                <a16:creationId xmlns:a16="http://schemas.microsoft.com/office/drawing/2014/main" id="{B4EE1D11-0E2E-4000-838A-7BFF894EC72E}"/>
              </a:ext>
            </a:extLst>
          </p:cNvPr>
          <p:cNvSpPr txBox="1"/>
          <p:nvPr/>
        </p:nvSpPr>
        <p:spPr>
          <a:xfrm>
            <a:off x="4622609" y="6581625"/>
            <a:ext cx="12270670" cy="1000275"/>
          </a:xfrm>
          <a:prstGeom prst="rect">
            <a:avLst/>
          </a:prstGeom>
        </p:spPr>
        <p:txBody>
          <a:bodyPr lIns="0" tIns="0" rIns="0" bIns="0" rtlCol="0" anchor="t">
            <a:spAutoFit/>
          </a:bodyPr>
          <a:lstStyle/>
          <a:p>
            <a:pPr>
              <a:lnSpc>
                <a:spcPts val="7839"/>
              </a:lnSpc>
            </a:pPr>
            <a:r>
              <a:rPr lang="en-US" sz="5600" spc="84" dirty="0">
                <a:solidFill>
                  <a:schemeClr val="accent6">
                    <a:lumMod val="50000"/>
                  </a:schemeClr>
                </a:solidFill>
                <a:latin typeface="Modern Love" panose="04090805081005020601" pitchFamily="82" charset="0"/>
              </a:rPr>
              <a:t>Modelling &amp; Model Evaluation</a:t>
            </a:r>
          </a:p>
        </p:txBody>
      </p:sp>
      <p:grpSp>
        <p:nvGrpSpPr>
          <p:cNvPr id="73" name="Group 37">
            <a:extLst>
              <a:ext uri="{FF2B5EF4-FFF2-40B4-BE49-F238E27FC236}">
                <a16:creationId xmlns:a16="http://schemas.microsoft.com/office/drawing/2014/main" id="{04A35F0F-4851-4DBD-8241-9262377F1BB2}"/>
              </a:ext>
            </a:extLst>
          </p:cNvPr>
          <p:cNvGrpSpPr/>
          <p:nvPr/>
        </p:nvGrpSpPr>
        <p:grpSpPr>
          <a:xfrm>
            <a:off x="2588912" y="6355027"/>
            <a:ext cx="1448978" cy="1455473"/>
            <a:chOff x="2702" y="-162593"/>
            <a:chExt cx="1205949" cy="1211355"/>
          </a:xfrm>
          <a:solidFill>
            <a:schemeClr val="accent6">
              <a:lumMod val="50000"/>
            </a:schemeClr>
          </a:solidFill>
        </p:grpSpPr>
        <p:grpSp>
          <p:nvGrpSpPr>
            <p:cNvPr id="74" name="Group 38">
              <a:extLst>
                <a:ext uri="{FF2B5EF4-FFF2-40B4-BE49-F238E27FC236}">
                  <a16:creationId xmlns:a16="http://schemas.microsoft.com/office/drawing/2014/main" id="{EB21E2E0-FD51-448A-9ADF-B1CED4F62182}"/>
                </a:ext>
              </a:extLst>
            </p:cNvPr>
            <p:cNvGrpSpPr/>
            <p:nvPr/>
          </p:nvGrpSpPr>
          <p:grpSpPr>
            <a:xfrm>
              <a:off x="2702" y="-162593"/>
              <a:ext cx="1205949" cy="1211355"/>
              <a:chOff x="14166" y="-852330"/>
              <a:chExt cx="6321663" cy="6350000"/>
            </a:xfrm>
            <a:grpFill/>
          </p:grpSpPr>
          <p:sp>
            <p:nvSpPr>
              <p:cNvPr id="76" name="Freeform 39">
                <a:extLst>
                  <a:ext uri="{FF2B5EF4-FFF2-40B4-BE49-F238E27FC236}">
                    <a16:creationId xmlns:a16="http://schemas.microsoft.com/office/drawing/2014/main" id="{682E5DBC-7376-4C36-95FC-B7AA80F75F2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75" name="TextBox 40">
              <a:extLst>
                <a:ext uri="{FF2B5EF4-FFF2-40B4-BE49-F238E27FC236}">
                  <a16:creationId xmlns:a16="http://schemas.microsoft.com/office/drawing/2014/main" id="{A6B1B311-8827-442D-96CD-0B8A0BB9B662}"/>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4</a:t>
              </a:r>
            </a:p>
          </p:txBody>
        </p:sp>
      </p:grpSp>
      <p:sp>
        <p:nvSpPr>
          <p:cNvPr id="26" name="Rectangle: Rounded Corners 25">
            <a:extLst>
              <a:ext uri="{FF2B5EF4-FFF2-40B4-BE49-F238E27FC236}">
                <a16:creationId xmlns:a16="http://schemas.microsoft.com/office/drawing/2014/main" id="{FD465DE7-988A-4C42-AB1C-2B420A080934}"/>
              </a:ext>
            </a:extLst>
          </p:cNvPr>
          <p:cNvSpPr/>
          <p:nvPr/>
        </p:nvSpPr>
        <p:spPr>
          <a:xfrm>
            <a:off x="2377352" y="813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8" name="TextBox 35">
            <a:extLst>
              <a:ext uri="{FF2B5EF4-FFF2-40B4-BE49-F238E27FC236}">
                <a16:creationId xmlns:a16="http://schemas.microsoft.com/office/drawing/2014/main" id="{BE3BAE7A-7151-4983-9F28-5EDA8BEBAFCB}"/>
              </a:ext>
            </a:extLst>
          </p:cNvPr>
          <p:cNvSpPr txBox="1"/>
          <p:nvPr/>
        </p:nvSpPr>
        <p:spPr>
          <a:xfrm>
            <a:off x="4603559" y="8486625"/>
            <a:ext cx="12270670" cy="1000275"/>
          </a:xfrm>
          <a:prstGeom prst="rect">
            <a:avLst/>
          </a:prstGeom>
        </p:spPr>
        <p:txBody>
          <a:bodyPr lIns="0" tIns="0" rIns="0" bIns="0" rtlCol="0" anchor="t">
            <a:spAutoFit/>
          </a:bodyPr>
          <a:lstStyle/>
          <a:p>
            <a:pPr>
              <a:lnSpc>
                <a:spcPts val="7839"/>
              </a:lnSpc>
            </a:pPr>
            <a:r>
              <a:rPr lang="en-US" sz="5600" spc="84" dirty="0">
                <a:latin typeface="Modern Love" panose="04090805081005020601" pitchFamily="82" charset="0"/>
              </a:rPr>
              <a:t>Conclusions &amp; Recommendations</a:t>
            </a:r>
          </a:p>
        </p:txBody>
      </p:sp>
      <p:grpSp>
        <p:nvGrpSpPr>
          <p:cNvPr id="30" name="Group 37">
            <a:extLst>
              <a:ext uri="{FF2B5EF4-FFF2-40B4-BE49-F238E27FC236}">
                <a16:creationId xmlns:a16="http://schemas.microsoft.com/office/drawing/2014/main" id="{1FD9DCFE-2335-41F2-B76D-29B3933CFD40}"/>
              </a:ext>
            </a:extLst>
          </p:cNvPr>
          <p:cNvGrpSpPr/>
          <p:nvPr/>
        </p:nvGrpSpPr>
        <p:grpSpPr>
          <a:xfrm>
            <a:off x="2512712" y="8260027"/>
            <a:ext cx="1448978" cy="1455473"/>
            <a:chOff x="2702" y="-162593"/>
            <a:chExt cx="1205949" cy="1211355"/>
          </a:xfrm>
          <a:solidFill>
            <a:schemeClr val="accent6">
              <a:lumMod val="50000"/>
            </a:schemeClr>
          </a:solidFill>
        </p:grpSpPr>
        <p:grpSp>
          <p:nvGrpSpPr>
            <p:cNvPr id="31" name="Group 38">
              <a:extLst>
                <a:ext uri="{FF2B5EF4-FFF2-40B4-BE49-F238E27FC236}">
                  <a16:creationId xmlns:a16="http://schemas.microsoft.com/office/drawing/2014/main" id="{8124759B-D8E0-4123-B3F1-449A8FA41293}"/>
                </a:ext>
              </a:extLst>
            </p:cNvPr>
            <p:cNvGrpSpPr/>
            <p:nvPr/>
          </p:nvGrpSpPr>
          <p:grpSpPr>
            <a:xfrm>
              <a:off x="2702" y="-162593"/>
              <a:ext cx="1205949" cy="1211355"/>
              <a:chOff x="14166" y="-852330"/>
              <a:chExt cx="6321663" cy="6350000"/>
            </a:xfrm>
            <a:grpFill/>
          </p:grpSpPr>
          <p:sp>
            <p:nvSpPr>
              <p:cNvPr id="33" name="Freeform 39">
                <a:extLst>
                  <a:ext uri="{FF2B5EF4-FFF2-40B4-BE49-F238E27FC236}">
                    <a16:creationId xmlns:a16="http://schemas.microsoft.com/office/drawing/2014/main" id="{F4410828-51ED-4B0A-91CA-1318AED9065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lumMod val="95000"/>
                  <a:lumOff val="5000"/>
                </a:schemeClr>
              </a:solidFill>
            </p:spPr>
          </p:sp>
        </p:grpSp>
        <p:sp>
          <p:nvSpPr>
            <p:cNvPr id="32" name="TextBox 40">
              <a:extLst>
                <a:ext uri="{FF2B5EF4-FFF2-40B4-BE49-F238E27FC236}">
                  <a16:creationId xmlns:a16="http://schemas.microsoft.com/office/drawing/2014/main" id="{8F871F52-57EB-4516-B5F8-17669C41CE7D}"/>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5</a:t>
              </a:r>
            </a:p>
          </p:txBody>
        </p:sp>
      </p:grpSp>
      <p:sp>
        <p:nvSpPr>
          <p:cNvPr id="34" name="Rectangle: Rounded Corners 33">
            <a:extLst>
              <a:ext uri="{FF2B5EF4-FFF2-40B4-BE49-F238E27FC236}">
                <a16:creationId xmlns:a16="http://schemas.microsoft.com/office/drawing/2014/main" id="{3235F16E-05E3-48AE-B24C-6A0752A7E070}"/>
              </a:ext>
            </a:extLst>
          </p:cNvPr>
          <p:cNvSpPr/>
          <p:nvPr/>
        </p:nvSpPr>
        <p:spPr>
          <a:xfrm>
            <a:off x="2377352" y="52606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5" name="TextBox 35">
            <a:extLst>
              <a:ext uri="{FF2B5EF4-FFF2-40B4-BE49-F238E27FC236}">
                <a16:creationId xmlns:a16="http://schemas.microsoft.com/office/drawing/2014/main" id="{9BD6432B-F6A1-4DDC-952B-7D75DD3E5F89}"/>
              </a:ext>
            </a:extLst>
          </p:cNvPr>
          <p:cNvSpPr txBox="1"/>
          <p:nvPr/>
        </p:nvSpPr>
        <p:spPr>
          <a:xfrm>
            <a:off x="4621543" y="882007"/>
            <a:ext cx="12270670" cy="1000273"/>
          </a:xfrm>
          <a:prstGeom prst="rect">
            <a:avLst/>
          </a:prstGeom>
        </p:spPr>
        <p:txBody>
          <a:bodyPr lIns="0" tIns="0" rIns="0" bIns="0" rtlCol="0" anchor="t">
            <a:spAutoFit/>
          </a:bodyPr>
          <a:lstStyle/>
          <a:p>
            <a:pPr>
              <a:lnSpc>
                <a:spcPts val="7839"/>
              </a:lnSpc>
            </a:pPr>
            <a:r>
              <a:rPr lang="en-US" sz="5600" spc="84" dirty="0">
                <a:solidFill>
                  <a:schemeClr val="accent1"/>
                </a:solidFill>
                <a:latin typeface="Modern Love" panose="04090805081005020601" pitchFamily="82" charset="0"/>
              </a:rPr>
              <a:t>Problem Statement</a:t>
            </a:r>
          </a:p>
        </p:txBody>
      </p:sp>
      <p:grpSp>
        <p:nvGrpSpPr>
          <p:cNvPr id="36" name="Group 37">
            <a:extLst>
              <a:ext uri="{FF2B5EF4-FFF2-40B4-BE49-F238E27FC236}">
                <a16:creationId xmlns:a16="http://schemas.microsoft.com/office/drawing/2014/main" id="{7F0D8FA9-9390-41F8-A511-A6123531E4F1}"/>
              </a:ext>
            </a:extLst>
          </p:cNvPr>
          <p:cNvGrpSpPr/>
          <p:nvPr/>
        </p:nvGrpSpPr>
        <p:grpSpPr>
          <a:xfrm>
            <a:off x="2569862" y="655407"/>
            <a:ext cx="1448978" cy="1455473"/>
            <a:chOff x="2702" y="-162593"/>
            <a:chExt cx="1205949" cy="1211355"/>
          </a:xfrm>
          <a:solidFill>
            <a:schemeClr val="accent6"/>
          </a:solidFill>
        </p:grpSpPr>
        <p:grpSp>
          <p:nvGrpSpPr>
            <p:cNvPr id="37" name="Group 38">
              <a:extLst>
                <a:ext uri="{FF2B5EF4-FFF2-40B4-BE49-F238E27FC236}">
                  <a16:creationId xmlns:a16="http://schemas.microsoft.com/office/drawing/2014/main" id="{DB4F16B0-575D-4E86-A4FC-9762A7270F17}"/>
                </a:ext>
              </a:extLst>
            </p:cNvPr>
            <p:cNvGrpSpPr/>
            <p:nvPr/>
          </p:nvGrpSpPr>
          <p:grpSpPr>
            <a:xfrm>
              <a:off x="2702" y="-162593"/>
              <a:ext cx="1205949" cy="1211355"/>
              <a:chOff x="14166" y="-852330"/>
              <a:chExt cx="6321663" cy="6350000"/>
            </a:xfrm>
            <a:grpFill/>
          </p:grpSpPr>
          <p:sp>
            <p:nvSpPr>
              <p:cNvPr id="39" name="Freeform 39">
                <a:extLst>
                  <a:ext uri="{FF2B5EF4-FFF2-40B4-BE49-F238E27FC236}">
                    <a16:creationId xmlns:a16="http://schemas.microsoft.com/office/drawing/2014/main" id="{C394B2E6-D43D-4592-BE44-86F6DEF69063}"/>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p:spPr>
          </p:sp>
        </p:grpSp>
        <p:sp>
          <p:nvSpPr>
            <p:cNvPr id="38" name="TextBox 40">
              <a:extLst>
                <a:ext uri="{FF2B5EF4-FFF2-40B4-BE49-F238E27FC236}">
                  <a16:creationId xmlns:a16="http://schemas.microsoft.com/office/drawing/2014/main" id="{F245ED7C-051F-4B0A-85EE-DC9D9DF77C48}"/>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1</a:t>
              </a:r>
            </a:p>
          </p:txBody>
        </p:sp>
      </p:grpSp>
      <p:sp>
        <p:nvSpPr>
          <p:cNvPr id="2" name="Arrow: Right 1">
            <a:extLst>
              <a:ext uri="{FF2B5EF4-FFF2-40B4-BE49-F238E27FC236}">
                <a16:creationId xmlns:a16="http://schemas.microsoft.com/office/drawing/2014/main" id="{309581C7-9506-4639-AACD-C829C65B4653}"/>
              </a:ext>
            </a:extLst>
          </p:cNvPr>
          <p:cNvSpPr/>
          <p:nvPr/>
        </p:nvSpPr>
        <p:spPr>
          <a:xfrm>
            <a:off x="682611" y="6279912"/>
            <a:ext cx="1371600" cy="1603700"/>
          </a:xfrm>
          <a:prstGeom prst="rightArrow">
            <a:avLst/>
          </a:prstGeom>
          <a:solidFill>
            <a:srgbClr val="96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706264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2743200" y="3228320"/>
            <a:ext cx="5949117" cy="17526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Summary of modelling</a:t>
              </a:r>
            </a:p>
          </p:txBody>
        </p:sp>
      </p:grpSp>
      <p:sp>
        <p:nvSpPr>
          <p:cNvPr id="20" name="TextBox 19">
            <a:extLst>
              <a:ext uri="{FF2B5EF4-FFF2-40B4-BE49-F238E27FC236}">
                <a16:creationId xmlns:a16="http://schemas.microsoft.com/office/drawing/2014/main" id="{299CC812-90CF-45AC-8DF3-8FF7928D492A}"/>
              </a:ext>
            </a:extLst>
          </p:cNvPr>
          <p:cNvSpPr txBox="1"/>
          <p:nvPr/>
        </p:nvSpPr>
        <p:spPr>
          <a:xfrm flipH="1">
            <a:off x="3194883" y="3408529"/>
            <a:ext cx="5268834" cy="116955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BAG OF WORDS</a:t>
            </a:r>
          </a:p>
          <a:p>
            <a:pPr marL="457200" indent="-457200">
              <a:spcAft>
                <a:spcPts val="1200"/>
              </a:spcAft>
              <a:buFont typeface="Arial" panose="020B0604020202020204" pitchFamily="34" charset="0"/>
              <a:buChar char="•"/>
            </a:pPr>
            <a:r>
              <a:rPr lang="en-SG" sz="2400" dirty="0" err="1">
                <a:latin typeface="Daytona Light" panose="020B0304030503040204" pitchFamily="34" charset="0"/>
              </a:rPr>
              <a:t>Tf-idf</a:t>
            </a:r>
            <a:r>
              <a:rPr lang="en-SG" sz="2400" dirty="0">
                <a:latin typeface="Daytona Light" panose="020B0304030503040204" pitchFamily="34" charset="0"/>
              </a:rPr>
              <a:t> Vectorizer</a:t>
            </a:r>
          </a:p>
        </p:txBody>
      </p:sp>
      <p:sp>
        <p:nvSpPr>
          <p:cNvPr id="24" name="Rectangle: Rounded Corners 23">
            <a:extLst>
              <a:ext uri="{FF2B5EF4-FFF2-40B4-BE49-F238E27FC236}">
                <a16:creationId xmlns:a16="http://schemas.microsoft.com/office/drawing/2014/main" id="{87AC84AC-EF56-490D-B7C4-EE1AA07A1232}"/>
              </a:ext>
            </a:extLst>
          </p:cNvPr>
          <p:cNvSpPr/>
          <p:nvPr/>
        </p:nvSpPr>
        <p:spPr>
          <a:xfrm>
            <a:off x="2743200" y="5285720"/>
            <a:ext cx="5949117" cy="238185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6" name="TextBox 25">
            <a:extLst>
              <a:ext uri="{FF2B5EF4-FFF2-40B4-BE49-F238E27FC236}">
                <a16:creationId xmlns:a16="http://schemas.microsoft.com/office/drawing/2014/main" id="{871CB07A-E8CB-4AAC-ADAD-F4267066E671}"/>
              </a:ext>
            </a:extLst>
          </p:cNvPr>
          <p:cNvSpPr txBox="1"/>
          <p:nvPr/>
        </p:nvSpPr>
        <p:spPr>
          <a:xfrm flipH="1">
            <a:off x="3194883" y="5577245"/>
            <a:ext cx="5268834" cy="169277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WORD EMBEDDINGS</a:t>
            </a:r>
          </a:p>
          <a:p>
            <a:pPr marL="457200" indent="-457200">
              <a:spcAft>
                <a:spcPts val="1200"/>
              </a:spcAft>
              <a:buFont typeface="Arial" panose="020B0604020202020204" pitchFamily="34" charset="0"/>
              <a:buChar char="•"/>
            </a:pPr>
            <a:r>
              <a:rPr lang="en-SG" sz="2400" dirty="0" err="1">
                <a:latin typeface="Daytona Light" panose="020B0304030503040204" pitchFamily="34" charset="0"/>
              </a:rPr>
              <a:t>GloVE</a:t>
            </a:r>
            <a:r>
              <a:rPr lang="en-SG" sz="2400" dirty="0">
                <a:latin typeface="Daytona Light" panose="020B0304030503040204" pitchFamily="34" charset="0"/>
              </a:rPr>
              <a:t> (100 dimensions)</a:t>
            </a:r>
          </a:p>
          <a:p>
            <a:pPr marL="457200" indent="-457200">
              <a:spcAft>
                <a:spcPts val="1200"/>
              </a:spcAft>
              <a:buFont typeface="Arial" panose="020B0604020202020204" pitchFamily="34" charset="0"/>
              <a:buChar char="•"/>
            </a:pPr>
            <a:r>
              <a:rPr lang="en-SG" sz="2400" dirty="0" err="1">
                <a:latin typeface="Daytona Light" panose="020B0304030503040204" pitchFamily="34" charset="0"/>
              </a:rPr>
              <a:t>GloVE</a:t>
            </a:r>
            <a:r>
              <a:rPr lang="en-SG" sz="2400" dirty="0">
                <a:latin typeface="Daytona Light" panose="020B0304030503040204" pitchFamily="34" charset="0"/>
              </a:rPr>
              <a:t> (300 dimensions)</a:t>
            </a:r>
          </a:p>
        </p:txBody>
      </p:sp>
      <p:sp>
        <p:nvSpPr>
          <p:cNvPr id="27" name="Rectangle: Rounded Corners 26">
            <a:extLst>
              <a:ext uri="{FF2B5EF4-FFF2-40B4-BE49-F238E27FC236}">
                <a16:creationId xmlns:a16="http://schemas.microsoft.com/office/drawing/2014/main" id="{B2FD55D1-6979-4721-A7AB-CB2D32CA2A03}"/>
              </a:ext>
            </a:extLst>
          </p:cNvPr>
          <p:cNvSpPr/>
          <p:nvPr/>
        </p:nvSpPr>
        <p:spPr>
          <a:xfrm>
            <a:off x="9067800" y="3228320"/>
            <a:ext cx="5949117" cy="17526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8" name="Rectangle: Rounded Corners 27">
            <a:extLst>
              <a:ext uri="{FF2B5EF4-FFF2-40B4-BE49-F238E27FC236}">
                <a16:creationId xmlns:a16="http://schemas.microsoft.com/office/drawing/2014/main" id="{3F39429C-2837-420F-B9BF-FEBB85481A4F}"/>
              </a:ext>
            </a:extLst>
          </p:cNvPr>
          <p:cNvSpPr/>
          <p:nvPr/>
        </p:nvSpPr>
        <p:spPr>
          <a:xfrm>
            <a:off x="9067800" y="5315352"/>
            <a:ext cx="5949117" cy="238185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32" name="TextBox 31">
            <a:extLst>
              <a:ext uri="{FF2B5EF4-FFF2-40B4-BE49-F238E27FC236}">
                <a16:creationId xmlns:a16="http://schemas.microsoft.com/office/drawing/2014/main" id="{9CB5D4CB-1677-4FB7-A942-4A07B520D946}"/>
              </a:ext>
            </a:extLst>
          </p:cNvPr>
          <p:cNvSpPr txBox="1"/>
          <p:nvPr/>
        </p:nvSpPr>
        <p:spPr>
          <a:xfrm flipH="1">
            <a:off x="9372600" y="3312411"/>
            <a:ext cx="5268834" cy="1538883"/>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PYCARET</a:t>
            </a:r>
          </a:p>
          <a:p>
            <a:pPr algn="ctr">
              <a:spcAft>
                <a:spcPts val="1200"/>
              </a:spcAft>
            </a:pPr>
            <a:r>
              <a:rPr lang="en-SG" sz="2400" dirty="0">
                <a:latin typeface="Daytona Light" panose="020B0304030503040204" pitchFamily="34" charset="0"/>
              </a:rPr>
              <a:t>Logistic regression, Naïve Bayes, SVM, K-Nearest </a:t>
            </a:r>
            <a:r>
              <a:rPr lang="en-SG" sz="2400" dirty="0" err="1">
                <a:latin typeface="Daytona Light" panose="020B0304030503040204" pitchFamily="34" charset="0"/>
              </a:rPr>
              <a:t>Neighbor</a:t>
            </a:r>
            <a:r>
              <a:rPr lang="en-SG" sz="2400" dirty="0">
                <a:latin typeface="Daytona Light" panose="020B0304030503040204" pitchFamily="34" charset="0"/>
              </a:rPr>
              <a:t>, etc.</a:t>
            </a:r>
          </a:p>
        </p:txBody>
      </p:sp>
      <p:sp>
        <p:nvSpPr>
          <p:cNvPr id="33" name="TextBox 32">
            <a:extLst>
              <a:ext uri="{FF2B5EF4-FFF2-40B4-BE49-F238E27FC236}">
                <a16:creationId xmlns:a16="http://schemas.microsoft.com/office/drawing/2014/main" id="{ACA47A4F-ACA7-4149-BCA6-39F457E0F562}"/>
              </a:ext>
            </a:extLst>
          </p:cNvPr>
          <p:cNvSpPr txBox="1"/>
          <p:nvPr/>
        </p:nvSpPr>
        <p:spPr>
          <a:xfrm flipH="1">
            <a:off x="9220200" y="5514320"/>
            <a:ext cx="5268834" cy="169277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NEURAL NETWORKS</a:t>
            </a:r>
          </a:p>
          <a:p>
            <a:pPr marL="457200" indent="-457200">
              <a:spcAft>
                <a:spcPts val="1200"/>
              </a:spcAft>
              <a:buFont typeface="Arial" panose="020B0604020202020204" pitchFamily="34" charset="0"/>
              <a:buChar char="•"/>
            </a:pPr>
            <a:r>
              <a:rPr lang="en-SG" sz="2400" dirty="0">
                <a:latin typeface="Daytona Light" panose="020B0304030503040204" pitchFamily="34" charset="0"/>
              </a:rPr>
              <a:t>3 LSTMs</a:t>
            </a:r>
          </a:p>
          <a:p>
            <a:pPr marL="457200" indent="-457200">
              <a:spcAft>
                <a:spcPts val="1200"/>
              </a:spcAft>
              <a:buFont typeface="Arial" panose="020B0604020202020204" pitchFamily="34" charset="0"/>
              <a:buChar char="•"/>
            </a:pPr>
            <a:r>
              <a:rPr lang="en-SG" sz="2400" dirty="0">
                <a:latin typeface="Daytona Light" panose="020B0304030503040204" pitchFamily="34" charset="0"/>
              </a:rPr>
              <a:t>2 CNNs</a:t>
            </a:r>
          </a:p>
        </p:txBody>
      </p:sp>
      <p:sp>
        <p:nvSpPr>
          <p:cNvPr id="34" name="Rectangle: Rounded Corners 33">
            <a:extLst>
              <a:ext uri="{FF2B5EF4-FFF2-40B4-BE49-F238E27FC236}">
                <a16:creationId xmlns:a16="http://schemas.microsoft.com/office/drawing/2014/main" id="{C39F5C8E-240C-4222-83D8-AA4A576B9C04}"/>
              </a:ext>
            </a:extLst>
          </p:cNvPr>
          <p:cNvSpPr/>
          <p:nvPr/>
        </p:nvSpPr>
        <p:spPr>
          <a:xfrm>
            <a:off x="2667000" y="8002116"/>
            <a:ext cx="12349917" cy="101740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SG" sz="2800" dirty="0">
                <a:latin typeface="Daytona Light" panose="020B0304030503040204" pitchFamily="34" charset="0"/>
              </a:rPr>
              <a:t>BERT</a:t>
            </a:r>
          </a:p>
        </p:txBody>
      </p:sp>
      <p:cxnSp>
        <p:nvCxnSpPr>
          <p:cNvPr id="11" name="Straight Arrow Connector 10">
            <a:extLst>
              <a:ext uri="{FF2B5EF4-FFF2-40B4-BE49-F238E27FC236}">
                <a16:creationId xmlns:a16="http://schemas.microsoft.com/office/drawing/2014/main" id="{CE6967E3-E073-4658-9644-C7C8975C2FF4}"/>
              </a:ext>
            </a:extLst>
          </p:cNvPr>
          <p:cNvCxnSpPr>
            <a:cxnSpLocks/>
          </p:cNvCxnSpPr>
          <p:nvPr/>
        </p:nvCxnSpPr>
        <p:spPr>
          <a:xfrm>
            <a:off x="1371600" y="6428720"/>
            <a:ext cx="1295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ket 11">
            <a:extLst>
              <a:ext uri="{FF2B5EF4-FFF2-40B4-BE49-F238E27FC236}">
                <a16:creationId xmlns:a16="http://schemas.microsoft.com/office/drawing/2014/main" id="{8BBCE541-8857-4BF1-92D3-0CE58B82D1FB}"/>
              </a:ext>
            </a:extLst>
          </p:cNvPr>
          <p:cNvSpPr/>
          <p:nvPr/>
        </p:nvSpPr>
        <p:spPr>
          <a:xfrm>
            <a:off x="2170809" y="4066520"/>
            <a:ext cx="496191" cy="4419599"/>
          </a:xfrm>
          <a:prstGeom prst="leftBracket">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36" name="Straight Arrow Connector 35">
            <a:extLst>
              <a:ext uri="{FF2B5EF4-FFF2-40B4-BE49-F238E27FC236}">
                <a16:creationId xmlns:a16="http://schemas.microsoft.com/office/drawing/2014/main" id="{D5E2AA72-74E3-468A-964E-06E90BA15399}"/>
              </a:ext>
            </a:extLst>
          </p:cNvPr>
          <p:cNvCxnSpPr>
            <a:cxnSpLocks/>
          </p:cNvCxnSpPr>
          <p:nvPr/>
        </p:nvCxnSpPr>
        <p:spPr>
          <a:xfrm>
            <a:off x="8683850" y="4066520"/>
            <a:ext cx="3839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B6E7C6-EABC-4BCA-ABFA-7EA9FF694C0F}"/>
              </a:ext>
            </a:extLst>
          </p:cNvPr>
          <p:cNvCxnSpPr>
            <a:cxnSpLocks/>
          </p:cNvCxnSpPr>
          <p:nvPr/>
        </p:nvCxnSpPr>
        <p:spPr>
          <a:xfrm>
            <a:off x="8686800" y="6428720"/>
            <a:ext cx="3839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Left Bracket 38">
            <a:extLst>
              <a:ext uri="{FF2B5EF4-FFF2-40B4-BE49-F238E27FC236}">
                <a16:creationId xmlns:a16="http://schemas.microsoft.com/office/drawing/2014/main" id="{54DCC937-6870-4DE2-AB72-576CD861FC25}"/>
              </a:ext>
            </a:extLst>
          </p:cNvPr>
          <p:cNvSpPr/>
          <p:nvPr/>
        </p:nvSpPr>
        <p:spPr>
          <a:xfrm flipH="1">
            <a:off x="15002227" y="3990321"/>
            <a:ext cx="638980" cy="4419599"/>
          </a:xfrm>
          <a:prstGeom prst="leftBracket">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40" name="Straight Arrow Connector 39">
            <a:extLst>
              <a:ext uri="{FF2B5EF4-FFF2-40B4-BE49-F238E27FC236}">
                <a16:creationId xmlns:a16="http://schemas.microsoft.com/office/drawing/2014/main" id="{8BEB079C-5ADB-48D8-8085-63A12482F5D8}"/>
              </a:ext>
            </a:extLst>
          </p:cNvPr>
          <p:cNvCxnSpPr>
            <a:cxnSpLocks/>
          </p:cNvCxnSpPr>
          <p:nvPr/>
        </p:nvCxnSpPr>
        <p:spPr>
          <a:xfrm>
            <a:off x="15016917" y="6428720"/>
            <a:ext cx="1295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8551ED5-4458-49AA-8CD4-166B0C0C9880}"/>
              </a:ext>
            </a:extLst>
          </p:cNvPr>
          <p:cNvSpPr txBox="1"/>
          <p:nvPr/>
        </p:nvSpPr>
        <p:spPr>
          <a:xfrm flipH="1">
            <a:off x="305691" y="6100464"/>
            <a:ext cx="1027809"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IN</a:t>
            </a:r>
            <a:endParaRPr lang="en-SG" sz="2400" dirty="0">
              <a:latin typeface="Daytona Light" panose="020B0304030503040204" pitchFamily="34" charset="0"/>
            </a:endParaRPr>
          </a:p>
        </p:txBody>
      </p:sp>
      <p:sp>
        <p:nvSpPr>
          <p:cNvPr id="44" name="TextBox 43">
            <a:extLst>
              <a:ext uri="{FF2B5EF4-FFF2-40B4-BE49-F238E27FC236}">
                <a16:creationId xmlns:a16="http://schemas.microsoft.com/office/drawing/2014/main" id="{634DA022-99F2-4A75-8BFD-BF7744B9BD63}"/>
              </a:ext>
            </a:extLst>
          </p:cNvPr>
          <p:cNvSpPr txBox="1"/>
          <p:nvPr/>
        </p:nvSpPr>
        <p:spPr>
          <a:xfrm flipH="1">
            <a:off x="16465258" y="6153483"/>
            <a:ext cx="1290768"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OUT</a:t>
            </a:r>
            <a:endParaRPr lang="en-SG" sz="2400" dirty="0">
              <a:latin typeface="Daytona Light" panose="020B0304030503040204" pitchFamily="34" charset="0"/>
            </a:endParaRPr>
          </a:p>
        </p:txBody>
      </p:sp>
      <p:sp>
        <p:nvSpPr>
          <p:cNvPr id="45" name="TextBox 44">
            <a:extLst>
              <a:ext uri="{FF2B5EF4-FFF2-40B4-BE49-F238E27FC236}">
                <a16:creationId xmlns:a16="http://schemas.microsoft.com/office/drawing/2014/main" id="{4DFF7D4D-64B1-4D23-91FD-4E4F50211D89}"/>
              </a:ext>
            </a:extLst>
          </p:cNvPr>
          <p:cNvSpPr txBox="1"/>
          <p:nvPr/>
        </p:nvSpPr>
        <p:spPr>
          <a:xfrm flipH="1">
            <a:off x="3113166" y="2552700"/>
            <a:ext cx="5268834" cy="523220"/>
          </a:xfrm>
          <a:prstGeom prst="rect">
            <a:avLst/>
          </a:prstGeom>
          <a:noFill/>
        </p:spPr>
        <p:txBody>
          <a:bodyPr wrap="square" rtlCol="0">
            <a:spAutoFit/>
          </a:bodyPr>
          <a:lstStyle/>
          <a:p>
            <a:pPr algn="ctr">
              <a:spcAft>
                <a:spcPts val="1200"/>
              </a:spcAft>
            </a:pPr>
            <a:r>
              <a:rPr lang="en-SG" sz="2800" dirty="0">
                <a:latin typeface="Daytona Light" panose="020B0304030503040204" pitchFamily="34" charset="0"/>
              </a:rPr>
              <a:t>VECTORIZERS</a:t>
            </a:r>
          </a:p>
        </p:txBody>
      </p:sp>
      <p:sp>
        <p:nvSpPr>
          <p:cNvPr id="46" name="TextBox 45">
            <a:extLst>
              <a:ext uri="{FF2B5EF4-FFF2-40B4-BE49-F238E27FC236}">
                <a16:creationId xmlns:a16="http://schemas.microsoft.com/office/drawing/2014/main" id="{6C8960C1-9035-47BD-9407-CC5B154B6234}"/>
              </a:ext>
            </a:extLst>
          </p:cNvPr>
          <p:cNvSpPr txBox="1"/>
          <p:nvPr/>
        </p:nvSpPr>
        <p:spPr>
          <a:xfrm flipH="1">
            <a:off x="9372600" y="2552700"/>
            <a:ext cx="5268834" cy="523220"/>
          </a:xfrm>
          <a:prstGeom prst="rect">
            <a:avLst/>
          </a:prstGeom>
          <a:noFill/>
        </p:spPr>
        <p:txBody>
          <a:bodyPr wrap="square" rtlCol="0">
            <a:spAutoFit/>
          </a:bodyPr>
          <a:lstStyle/>
          <a:p>
            <a:pPr algn="ctr">
              <a:spcAft>
                <a:spcPts val="1200"/>
              </a:spcAft>
            </a:pPr>
            <a:r>
              <a:rPr lang="en-SG" sz="2800" dirty="0">
                <a:latin typeface="Daytona Light" panose="020B0304030503040204" pitchFamily="34" charset="0"/>
              </a:rPr>
              <a:t>LEARNING</a:t>
            </a:r>
          </a:p>
        </p:txBody>
      </p:sp>
    </p:spTree>
    <p:extLst>
      <p:ext uri="{BB962C8B-B14F-4D97-AF65-F5344CB8AC3E}">
        <p14:creationId xmlns:p14="http://schemas.microsoft.com/office/powerpoint/2010/main" val="265905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2743200" y="3228320"/>
            <a:ext cx="5949117" cy="1752600"/>
          </a:xfrm>
          <a:prstGeom prst="roundRect">
            <a:avLst/>
          </a:prstGeom>
          <a:solidFill>
            <a:schemeClr val="bg2">
              <a:lumMod val="90000"/>
            </a:schemeClr>
          </a:solid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Summary of modelling</a:t>
              </a:r>
            </a:p>
          </p:txBody>
        </p:sp>
      </p:grpSp>
      <p:sp>
        <p:nvSpPr>
          <p:cNvPr id="20" name="TextBox 19">
            <a:extLst>
              <a:ext uri="{FF2B5EF4-FFF2-40B4-BE49-F238E27FC236}">
                <a16:creationId xmlns:a16="http://schemas.microsoft.com/office/drawing/2014/main" id="{299CC812-90CF-45AC-8DF3-8FF7928D492A}"/>
              </a:ext>
            </a:extLst>
          </p:cNvPr>
          <p:cNvSpPr txBox="1"/>
          <p:nvPr/>
        </p:nvSpPr>
        <p:spPr>
          <a:xfrm flipH="1">
            <a:off x="3194883" y="3408529"/>
            <a:ext cx="5268834" cy="116955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BAG OF WORDS</a:t>
            </a:r>
          </a:p>
          <a:p>
            <a:pPr marL="457200" indent="-457200">
              <a:spcAft>
                <a:spcPts val="1200"/>
              </a:spcAft>
              <a:buFont typeface="Arial" panose="020B0604020202020204" pitchFamily="34" charset="0"/>
              <a:buChar char="•"/>
            </a:pPr>
            <a:r>
              <a:rPr lang="en-SG" sz="2400" dirty="0" err="1">
                <a:latin typeface="Daytona Light" panose="020B0304030503040204" pitchFamily="34" charset="0"/>
              </a:rPr>
              <a:t>Tf-idf</a:t>
            </a:r>
            <a:r>
              <a:rPr lang="en-SG" sz="2400" dirty="0">
                <a:latin typeface="Daytona Light" panose="020B0304030503040204" pitchFamily="34" charset="0"/>
              </a:rPr>
              <a:t> Vectorizer</a:t>
            </a:r>
          </a:p>
        </p:txBody>
      </p:sp>
      <p:sp>
        <p:nvSpPr>
          <p:cNvPr id="24" name="Rectangle: Rounded Corners 23">
            <a:extLst>
              <a:ext uri="{FF2B5EF4-FFF2-40B4-BE49-F238E27FC236}">
                <a16:creationId xmlns:a16="http://schemas.microsoft.com/office/drawing/2014/main" id="{87AC84AC-EF56-490D-B7C4-EE1AA07A1232}"/>
              </a:ext>
            </a:extLst>
          </p:cNvPr>
          <p:cNvSpPr/>
          <p:nvPr/>
        </p:nvSpPr>
        <p:spPr>
          <a:xfrm>
            <a:off x="2743200" y="5285720"/>
            <a:ext cx="5949117" cy="238185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6" name="TextBox 25">
            <a:extLst>
              <a:ext uri="{FF2B5EF4-FFF2-40B4-BE49-F238E27FC236}">
                <a16:creationId xmlns:a16="http://schemas.microsoft.com/office/drawing/2014/main" id="{871CB07A-E8CB-4AAC-ADAD-F4267066E671}"/>
              </a:ext>
            </a:extLst>
          </p:cNvPr>
          <p:cNvSpPr txBox="1"/>
          <p:nvPr/>
        </p:nvSpPr>
        <p:spPr>
          <a:xfrm flipH="1">
            <a:off x="3194883" y="5577245"/>
            <a:ext cx="5268834" cy="169277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WORD EMBEDDINGS</a:t>
            </a:r>
          </a:p>
          <a:p>
            <a:pPr marL="457200" indent="-457200">
              <a:spcAft>
                <a:spcPts val="1200"/>
              </a:spcAft>
              <a:buFont typeface="Arial" panose="020B0604020202020204" pitchFamily="34" charset="0"/>
              <a:buChar char="•"/>
            </a:pPr>
            <a:r>
              <a:rPr lang="en-SG" sz="2400" dirty="0" err="1">
                <a:latin typeface="Daytona Light" panose="020B0304030503040204" pitchFamily="34" charset="0"/>
              </a:rPr>
              <a:t>GloVE</a:t>
            </a:r>
            <a:r>
              <a:rPr lang="en-SG" sz="2400" dirty="0">
                <a:latin typeface="Daytona Light" panose="020B0304030503040204" pitchFamily="34" charset="0"/>
              </a:rPr>
              <a:t> (100 dimensions)</a:t>
            </a:r>
          </a:p>
          <a:p>
            <a:pPr marL="457200" indent="-457200">
              <a:spcAft>
                <a:spcPts val="1200"/>
              </a:spcAft>
              <a:buFont typeface="Arial" panose="020B0604020202020204" pitchFamily="34" charset="0"/>
              <a:buChar char="•"/>
            </a:pPr>
            <a:r>
              <a:rPr lang="en-SG" sz="2400" dirty="0" err="1">
                <a:latin typeface="Daytona Light" panose="020B0304030503040204" pitchFamily="34" charset="0"/>
              </a:rPr>
              <a:t>GloVE</a:t>
            </a:r>
            <a:r>
              <a:rPr lang="en-SG" sz="2400" dirty="0">
                <a:latin typeface="Daytona Light" panose="020B0304030503040204" pitchFamily="34" charset="0"/>
              </a:rPr>
              <a:t> (300 dimensions)</a:t>
            </a:r>
          </a:p>
        </p:txBody>
      </p:sp>
      <p:sp>
        <p:nvSpPr>
          <p:cNvPr id="27" name="Rectangle: Rounded Corners 26">
            <a:extLst>
              <a:ext uri="{FF2B5EF4-FFF2-40B4-BE49-F238E27FC236}">
                <a16:creationId xmlns:a16="http://schemas.microsoft.com/office/drawing/2014/main" id="{B2FD55D1-6979-4721-A7AB-CB2D32CA2A03}"/>
              </a:ext>
            </a:extLst>
          </p:cNvPr>
          <p:cNvSpPr/>
          <p:nvPr/>
        </p:nvSpPr>
        <p:spPr>
          <a:xfrm>
            <a:off x="9067800" y="3228320"/>
            <a:ext cx="5949117" cy="1752600"/>
          </a:xfrm>
          <a:prstGeom prst="roundRect">
            <a:avLst/>
          </a:prstGeom>
          <a:solidFill>
            <a:schemeClr val="bg2">
              <a:lumMod val="90000"/>
            </a:schemeClr>
          </a:solid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8" name="Rectangle: Rounded Corners 27">
            <a:extLst>
              <a:ext uri="{FF2B5EF4-FFF2-40B4-BE49-F238E27FC236}">
                <a16:creationId xmlns:a16="http://schemas.microsoft.com/office/drawing/2014/main" id="{3F39429C-2837-420F-B9BF-FEBB85481A4F}"/>
              </a:ext>
            </a:extLst>
          </p:cNvPr>
          <p:cNvSpPr/>
          <p:nvPr/>
        </p:nvSpPr>
        <p:spPr>
          <a:xfrm>
            <a:off x="9067800" y="5315352"/>
            <a:ext cx="5949117" cy="2381859"/>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32" name="TextBox 31">
            <a:extLst>
              <a:ext uri="{FF2B5EF4-FFF2-40B4-BE49-F238E27FC236}">
                <a16:creationId xmlns:a16="http://schemas.microsoft.com/office/drawing/2014/main" id="{9CB5D4CB-1677-4FB7-A942-4A07B520D946}"/>
              </a:ext>
            </a:extLst>
          </p:cNvPr>
          <p:cNvSpPr txBox="1"/>
          <p:nvPr/>
        </p:nvSpPr>
        <p:spPr>
          <a:xfrm flipH="1">
            <a:off x="9372600" y="3312411"/>
            <a:ext cx="5268834" cy="1538883"/>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PYCARET</a:t>
            </a:r>
          </a:p>
          <a:p>
            <a:pPr algn="ctr">
              <a:spcAft>
                <a:spcPts val="1200"/>
              </a:spcAft>
            </a:pPr>
            <a:r>
              <a:rPr lang="en-SG" sz="2400" dirty="0">
                <a:latin typeface="Daytona Light" panose="020B0304030503040204" pitchFamily="34" charset="0"/>
              </a:rPr>
              <a:t>Logistic regression, Naïve Bayes, SVM, K-Nearest </a:t>
            </a:r>
            <a:r>
              <a:rPr lang="en-SG" sz="2400" dirty="0" err="1">
                <a:latin typeface="Daytona Light" panose="020B0304030503040204" pitchFamily="34" charset="0"/>
              </a:rPr>
              <a:t>Neighbor</a:t>
            </a:r>
            <a:r>
              <a:rPr lang="en-SG" sz="2400" dirty="0">
                <a:latin typeface="Daytona Light" panose="020B0304030503040204" pitchFamily="34" charset="0"/>
              </a:rPr>
              <a:t>, etc.</a:t>
            </a:r>
          </a:p>
        </p:txBody>
      </p:sp>
      <p:sp>
        <p:nvSpPr>
          <p:cNvPr id="33" name="TextBox 32">
            <a:extLst>
              <a:ext uri="{FF2B5EF4-FFF2-40B4-BE49-F238E27FC236}">
                <a16:creationId xmlns:a16="http://schemas.microsoft.com/office/drawing/2014/main" id="{ACA47A4F-ACA7-4149-BCA6-39F457E0F562}"/>
              </a:ext>
            </a:extLst>
          </p:cNvPr>
          <p:cNvSpPr txBox="1"/>
          <p:nvPr/>
        </p:nvSpPr>
        <p:spPr>
          <a:xfrm flipH="1">
            <a:off x="9220200" y="5514320"/>
            <a:ext cx="5268834" cy="169277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NEURAL NETWORKS</a:t>
            </a:r>
          </a:p>
          <a:p>
            <a:pPr marL="457200" indent="-457200">
              <a:spcAft>
                <a:spcPts val="1200"/>
              </a:spcAft>
              <a:buFont typeface="Arial" panose="020B0604020202020204" pitchFamily="34" charset="0"/>
              <a:buChar char="•"/>
            </a:pPr>
            <a:r>
              <a:rPr lang="en-SG" sz="2400" dirty="0">
                <a:latin typeface="Daytona Light" panose="020B0304030503040204" pitchFamily="34" charset="0"/>
              </a:rPr>
              <a:t>3 LSTMs</a:t>
            </a:r>
          </a:p>
          <a:p>
            <a:pPr marL="457200" indent="-457200">
              <a:spcAft>
                <a:spcPts val="1200"/>
              </a:spcAft>
              <a:buFont typeface="Arial" panose="020B0604020202020204" pitchFamily="34" charset="0"/>
              <a:buChar char="•"/>
            </a:pPr>
            <a:r>
              <a:rPr lang="en-SG" sz="2400" dirty="0">
                <a:latin typeface="Daytona Light" panose="020B0304030503040204" pitchFamily="34" charset="0"/>
              </a:rPr>
              <a:t>2 CNNs</a:t>
            </a:r>
          </a:p>
        </p:txBody>
      </p:sp>
      <p:sp>
        <p:nvSpPr>
          <p:cNvPr id="34" name="Rectangle: Rounded Corners 33">
            <a:extLst>
              <a:ext uri="{FF2B5EF4-FFF2-40B4-BE49-F238E27FC236}">
                <a16:creationId xmlns:a16="http://schemas.microsoft.com/office/drawing/2014/main" id="{C39F5C8E-240C-4222-83D8-AA4A576B9C04}"/>
              </a:ext>
            </a:extLst>
          </p:cNvPr>
          <p:cNvSpPr/>
          <p:nvPr/>
        </p:nvSpPr>
        <p:spPr>
          <a:xfrm>
            <a:off x="2667000" y="8002116"/>
            <a:ext cx="12349917" cy="101740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SG" sz="2800" dirty="0">
                <a:latin typeface="Daytona Light" panose="020B0304030503040204" pitchFamily="34" charset="0"/>
              </a:rPr>
              <a:t>BERT</a:t>
            </a:r>
          </a:p>
        </p:txBody>
      </p:sp>
      <p:cxnSp>
        <p:nvCxnSpPr>
          <p:cNvPr id="11" name="Straight Arrow Connector 10">
            <a:extLst>
              <a:ext uri="{FF2B5EF4-FFF2-40B4-BE49-F238E27FC236}">
                <a16:creationId xmlns:a16="http://schemas.microsoft.com/office/drawing/2014/main" id="{CE6967E3-E073-4658-9644-C7C8975C2FF4}"/>
              </a:ext>
            </a:extLst>
          </p:cNvPr>
          <p:cNvCxnSpPr>
            <a:cxnSpLocks/>
          </p:cNvCxnSpPr>
          <p:nvPr/>
        </p:nvCxnSpPr>
        <p:spPr>
          <a:xfrm>
            <a:off x="1371600" y="6428720"/>
            <a:ext cx="1295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ket 11">
            <a:extLst>
              <a:ext uri="{FF2B5EF4-FFF2-40B4-BE49-F238E27FC236}">
                <a16:creationId xmlns:a16="http://schemas.microsoft.com/office/drawing/2014/main" id="{8BBCE541-8857-4BF1-92D3-0CE58B82D1FB}"/>
              </a:ext>
            </a:extLst>
          </p:cNvPr>
          <p:cNvSpPr/>
          <p:nvPr/>
        </p:nvSpPr>
        <p:spPr>
          <a:xfrm>
            <a:off x="2170809" y="4066520"/>
            <a:ext cx="496191" cy="4419599"/>
          </a:xfrm>
          <a:prstGeom prst="leftBracket">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36" name="Straight Arrow Connector 35">
            <a:extLst>
              <a:ext uri="{FF2B5EF4-FFF2-40B4-BE49-F238E27FC236}">
                <a16:creationId xmlns:a16="http://schemas.microsoft.com/office/drawing/2014/main" id="{D5E2AA72-74E3-468A-964E-06E90BA15399}"/>
              </a:ext>
            </a:extLst>
          </p:cNvPr>
          <p:cNvCxnSpPr>
            <a:cxnSpLocks/>
          </p:cNvCxnSpPr>
          <p:nvPr/>
        </p:nvCxnSpPr>
        <p:spPr>
          <a:xfrm>
            <a:off x="8683850" y="4066520"/>
            <a:ext cx="3839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B6E7C6-EABC-4BCA-ABFA-7EA9FF694C0F}"/>
              </a:ext>
            </a:extLst>
          </p:cNvPr>
          <p:cNvCxnSpPr>
            <a:cxnSpLocks/>
          </p:cNvCxnSpPr>
          <p:nvPr/>
        </p:nvCxnSpPr>
        <p:spPr>
          <a:xfrm>
            <a:off x="8686800" y="6428720"/>
            <a:ext cx="3839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Left Bracket 38">
            <a:extLst>
              <a:ext uri="{FF2B5EF4-FFF2-40B4-BE49-F238E27FC236}">
                <a16:creationId xmlns:a16="http://schemas.microsoft.com/office/drawing/2014/main" id="{54DCC937-6870-4DE2-AB72-576CD861FC25}"/>
              </a:ext>
            </a:extLst>
          </p:cNvPr>
          <p:cNvSpPr/>
          <p:nvPr/>
        </p:nvSpPr>
        <p:spPr>
          <a:xfrm flipH="1">
            <a:off x="15002227" y="3990321"/>
            <a:ext cx="638980" cy="4419599"/>
          </a:xfrm>
          <a:prstGeom prst="leftBracket">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40" name="Straight Arrow Connector 39">
            <a:extLst>
              <a:ext uri="{FF2B5EF4-FFF2-40B4-BE49-F238E27FC236}">
                <a16:creationId xmlns:a16="http://schemas.microsoft.com/office/drawing/2014/main" id="{8BEB079C-5ADB-48D8-8085-63A12482F5D8}"/>
              </a:ext>
            </a:extLst>
          </p:cNvPr>
          <p:cNvCxnSpPr>
            <a:cxnSpLocks/>
          </p:cNvCxnSpPr>
          <p:nvPr/>
        </p:nvCxnSpPr>
        <p:spPr>
          <a:xfrm>
            <a:off x="15016917" y="6428720"/>
            <a:ext cx="1295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8551ED5-4458-49AA-8CD4-166B0C0C9880}"/>
              </a:ext>
            </a:extLst>
          </p:cNvPr>
          <p:cNvSpPr txBox="1"/>
          <p:nvPr/>
        </p:nvSpPr>
        <p:spPr>
          <a:xfrm flipH="1">
            <a:off x="305691" y="6100464"/>
            <a:ext cx="1027809"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IN</a:t>
            </a:r>
            <a:endParaRPr lang="en-SG" sz="2400" dirty="0">
              <a:latin typeface="Daytona Light" panose="020B0304030503040204" pitchFamily="34" charset="0"/>
            </a:endParaRPr>
          </a:p>
        </p:txBody>
      </p:sp>
      <p:sp>
        <p:nvSpPr>
          <p:cNvPr id="44" name="TextBox 43">
            <a:extLst>
              <a:ext uri="{FF2B5EF4-FFF2-40B4-BE49-F238E27FC236}">
                <a16:creationId xmlns:a16="http://schemas.microsoft.com/office/drawing/2014/main" id="{634DA022-99F2-4A75-8BFD-BF7744B9BD63}"/>
              </a:ext>
            </a:extLst>
          </p:cNvPr>
          <p:cNvSpPr txBox="1"/>
          <p:nvPr/>
        </p:nvSpPr>
        <p:spPr>
          <a:xfrm flipH="1">
            <a:off x="16465258" y="6153483"/>
            <a:ext cx="1290768"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OUT</a:t>
            </a:r>
            <a:endParaRPr lang="en-SG" sz="2400" dirty="0">
              <a:latin typeface="Daytona Light" panose="020B0304030503040204" pitchFamily="34" charset="0"/>
            </a:endParaRPr>
          </a:p>
        </p:txBody>
      </p:sp>
      <p:sp>
        <p:nvSpPr>
          <p:cNvPr id="45" name="TextBox 44">
            <a:extLst>
              <a:ext uri="{FF2B5EF4-FFF2-40B4-BE49-F238E27FC236}">
                <a16:creationId xmlns:a16="http://schemas.microsoft.com/office/drawing/2014/main" id="{4DFF7D4D-64B1-4D23-91FD-4E4F50211D89}"/>
              </a:ext>
            </a:extLst>
          </p:cNvPr>
          <p:cNvSpPr txBox="1"/>
          <p:nvPr/>
        </p:nvSpPr>
        <p:spPr>
          <a:xfrm flipH="1">
            <a:off x="3113166" y="2552700"/>
            <a:ext cx="5268834" cy="523220"/>
          </a:xfrm>
          <a:prstGeom prst="rect">
            <a:avLst/>
          </a:prstGeom>
          <a:noFill/>
        </p:spPr>
        <p:txBody>
          <a:bodyPr wrap="square" rtlCol="0">
            <a:spAutoFit/>
          </a:bodyPr>
          <a:lstStyle/>
          <a:p>
            <a:pPr algn="ctr">
              <a:spcAft>
                <a:spcPts val="1200"/>
              </a:spcAft>
            </a:pPr>
            <a:r>
              <a:rPr lang="en-SG" sz="2800" dirty="0">
                <a:latin typeface="Daytona Light" panose="020B0304030503040204" pitchFamily="34" charset="0"/>
              </a:rPr>
              <a:t>VECTORIZERS</a:t>
            </a:r>
          </a:p>
        </p:txBody>
      </p:sp>
      <p:sp>
        <p:nvSpPr>
          <p:cNvPr id="46" name="TextBox 45">
            <a:extLst>
              <a:ext uri="{FF2B5EF4-FFF2-40B4-BE49-F238E27FC236}">
                <a16:creationId xmlns:a16="http://schemas.microsoft.com/office/drawing/2014/main" id="{6C8960C1-9035-47BD-9407-CC5B154B6234}"/>
              </a:ext>
            </a:extLst>
          </p:cNvPr>
          <p:cNvSpPr txBox="1"/>
          <p:nvPr/>
        </p:nvSpPr>
        <p:spPr>
          <a:xfrm flipH="1">
            <a:off x="9372600" y="2552700"/>
            <a:ext cx="5268834" cy="523220"/>
          </a:xfrm>
          <a:prstGeom prst="rect">
            <a:avLst/>
          </a:prstGeom>
          <a:noFill/>
        </p:spPr>
        <p:txBody>
          <a:bodyPr wrap="square" rtlCol="0">
            <a:spAutoFit/>
          </a:bodyPr>
          <a:lstStyle/>
          <a:p>
            <a:pPr algn="ctr">
              <a:spcAft>
                <a:spcPts val="1200"/>
              </a:spcAft>
            </a:pPr>
            <a:r>
              <a:rPr lang="en-SG" sz="2800" dirty="0">
                <a:latin typeface="Daytona Light" panose="020B0304030503040204" pitchFamily="34" charset="0"/>
              </a:rPr>
              <a:t>LEARNING</a:t>
            </a:r>
          </a:p>
        </p:txBody>
      </p:sp>
    </p:spTree>
    <p:extLst>
      <p:ext uri="{BB962C8B-B14F-4D97-AF65-F5344CB8AC3E}">
        <p14:creationId xmlns:p14="http://schemas.microsoft.com/office/powerpoint/2010/main" val="3006025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81000" y="1943100"/>
            <a:ext cx="17602200" cy="8077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41488"/>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(Bag-of-Words)</a:t>
              </a:r>
            </a:p>
          </p:txBody>
        </p:sp>
      </p:grpSp>
      <p:pic>
        <p:nvPicPr>
          <p:cNvPr id="12" name="Picture 11">
            <a:extLst>
              <a:ext uri="{FF2B5EF4-FFF2-40B4-BE49-F238E27FC236}">
                <a16:creationId xmlns:a16="http://schemas.microsoft.com/office/drawing/2014/main" id="{5C34095D-8389-4E0E-A0C1-5CAA20737258}"/>
              </a:ext>
            </a:extLst>
          </p:cNvPr>
          <p:cNvPicPr>
            <a:picLocks noChangeAspect="1"/>
          </p:cNvPicPr>
          <p:nvPr/>
        </p:nvPicPr>
        <p:blipFill>
          <a:blip r:embed="rId6"/>
          <a:stretch>
            <a:fillRect/>
          </a:stretch>
        </p:blipFill>
        <p:spPr>
          <a:xfrm>
            <a:off x="838200" y="3267099"/>
            <a:ext cx="10324881" cy="5801093"/>
          </a:xfrm>
          <a:prstGeom prst="rect">
            <a:avLst/>
          </a:prstGeom>
        </p:spPr>
      </p:pic>
      <p:sp>
        <p:nvSpPr>
          <p:cNvPr id="27" name="TextBox 26">
            <a:extLst>
              <a:ext uri="{FF2B5EF4-FFF2-40B4-BE49-F238E27FC236}">
                <a16:creationId xmlns:a16="http://schemas.microsoft.com/office/drawing/2014/main" id="{579A6EC2-3A0F-4778-924D-C100AE7FB23D}"/>
              </a:ext>
            </a:extLst>
          </p:cNvPr>
          <p:cNvSpPr txBox="1"/>
          <p:nvPr/>
        </p:nvSpPr>
        <p:spPr>
          <a:xfrm flipH="1">
            <a:off x="2715072" y="2373730"/>
            <a:ext cx="6505128"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INITIAL MODEL RESULTS</a:t>
            </a:r>
          </a:p>
        </p:txBody>
      </p:sp>
      <p:sp>
        <p:nvSpPr>
          <p:cNvPr id="32" name="TextBox 31">
            <a:extLst>
              <a:ext uri="{FF2B5EF4-FFF2-40B4-BE49-F238E27FC236}">
                <a16:creationId xmlns:a16="http://schemas.microsoft.com/office/drawing/2014/main" id="{28B97EB7-8A25-4BB5-93C9-20521631A253}"/>
              </a:ext>
            </a:extLst>
          </p:cNvPr>
          <p:cNvSpPr txBox="1"/>
          <p:nvPr/>
        </p:nvSpPr>
        <p:spPr>
          <a:xfrm flipH="1">
            <a:off x="12524463" y="2857500"/>
            <a:ext cx="4087137" cy="221599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MODEL TUNING</a:t>
            </a:r>
          </a:p>
          <a:p>
            <a:pPr marL="457200" indent="-457200">
              <a:spcAft>
                <a:spcPts val="1200"/>
              </a:spcAft>
              <a:buFont typeface="Arial" panose="020B0604020202020204" pitchFamily="34" charset="0"/>
              <a:buChar char="•"/>
            </a:pPr>
            <a:r>
              <a:rPr lang="en-SG" sz="2400" dirty="0">
                <a:latin typeface="Daytona Light" panose="020B0304030503040204" pitchFamily="34" charset="0"/>
              </a:rPr>
              <a:t>Alpha = 0.0002</a:t>
            </a:r>
          </a:p>
          <a:p>
            <a:pPr marL="457200" indent="-457200">
              <a:spcAft>
                <a:spcPts val="1200"/>
              </a:spcAft>
              <a:buFont typeface="Arial" panose="020B0604020202020204" pitchFamily="34" charset="0"/>
              <a:buChar char="•"/>
            </a:pPr>
            <a:r>
              <a:rPr lang="en-SG" sz="2400" dirty="0">
                <a:latin typeface="Daytona Light" panose="020B0304030503040204" pitchFamily="34" charset="0"/>
              </a:rPr>
              <a:t>L1 ratio = 0.08</a:t>
            </a:r>
          </a:p>
          <a:p>
            <a:pPr marL="457200" indent="-457200">
              <a:spcAft>
                <a:spcPts val="1200"/>
              </a:spcAft>
              <a:buFont typeface="Arial" panose="020B0604020202020204" pitchFamily="34" charset="0"/>
              <a:buChar char="•"/>
            </a:pPr>
            <a:r>
              <a:rPr lang="en-SG" sz="2400" dirty="0">
                <a:latin typeface="Daytona Light" panose="020B0304030503040204" pitchFamily="34" charset="0"/>
              </a:rPr>
              <a:t>Penalty = </a:t>
            </a:r>
            <a:r>
              <a:rPr lang="en-SG" sz="2400" dirty="0" err="1">
                <a:latin typeface="Daytona Light" panose="020B0304030503040204" pitchFamily="34" charset="0"/>
              </a:rPr>
              <a:t>ElasticNet</a:t>
            </a:r>
            <a:endParaRPr lang="en-SG" sz="2400" dirty="0">
              <a:latin typeface="Daytona Light" panose="020B0304030503040204" pitchFamily="34" charset="0"/>
            </a:endParaRPr>
          </a:p>
        </p:txBody>
      </p:sp>
      <p:sp>
        <p:nvSpPr>
          <p:cNvPr id="34" name="Rectangle 33">
            <a:extLst>
              <a:ext uri="{FF2B5EF4-FFF2-40B4-BE49-F238E27FC236}">
                <a16:creationId xmlns:a16="http://schemas.microsoft.com/office/drawing/2014/main" id="{AA1FDC1E-DA63-4A10-A03A-371317E93F37}"/>
              </a:ext>
            </a:extLst>
          </p:cNvPr>
          <p:cNvSpPr/>
          <p:nvPr/>
        </p:nvSpPr>
        <p:spPr>
          <a:xfrm>
            <a:off x="877970" y="3691466"/>
            <a:ext cx="10196430" cy="38523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35" name="Table 10">
            <a:extLst>
              <a:ext uri="{FF2B5EF4-FFF2-40B4-BE49-F238E27FC236}">
                <a16:creationId xmlns:a16="http://schemas.microsoft.com/office/drawing/2014/main" id="{6E4EB4E3-5888-4E48-9A83-1B8CC1A1F6C8}"/>
              </a:ext>
            </a:extLst>
          </p:cNvPr>
          <p:cNvGraphicFramePr>
            <a:graphicFrameLocks noGrp="1"/>
          </p:cNvGraphicFramePr>
          <p:nvPr>
            <p:extLst>
              <p:ext uri="{D42A27DB-BD31-4B8C-83A1-F6EECF244321}">
                <p14:modId xmlns:p14="http://schemas.microsoft.com/office/powerpoint/2010/main" val="2516619420"/>
              </p:ext>
            </p:extLst>
          </p:nvPr>
        </p:nvGraphicFramePr>
        <p:xfrm>
          <a:off x="11887200" y="5401895"/>
          <a:ext cx="5268834" cy="3176796"/>
        </p:xfrm>
        <a:graphic>
          <a:graphicData uri="http://schemas.openxmlformats.org/drawingml/2006/table">
            <a:tbl>
              <a:tblPr firstRow="1" bandRow="1">
                <a:tableStyleId>{BDBED569-4797-4DF1-A0F4-6AAB3CD982D8}</a:tableStyleId>
              </a:tblPr>
              <a:tblGrid>
                <a:gridCol w="1638519">
                  <a:extLst>
                    <a:ext uri="{9D8B030D-6E8A-4147-A177-3AD203B41FA5}">
                      <a16:colId xmlns:a16="http://schemas.microsoft.com/office/drawing/2014/main" val="572485688"/>
                    </a:ext>
                  </a:extLst>
                </a:gridCol>
                <a:gridCol w="1219200">
                  <a:extLst>
                    <a:ext uri="{9D8B030D-6E8A-4147-A177-3AD203B41FA5}">
                      <a16:colId xmlns:a16="http://schemas.microsoft.com/office/drawing/2014/main" val="1029453748"/>
                    </a:ext>
                  </a:extLst>
                </a:gridCol>
                <a:gridCol w="1219200">
                  <a:extLst>
                    <a:ext uri="{9D8B030D-6E8A-4147-A177-3AD203B41FA5}">
                      <a16:colId xmlns:a16="http://schemas.microsoft.com/office/drawing/2014/main" val="2469054315"/>
                    </a:ext>
                  </a:extLst>
                </a:gridCol>
                <a:gridCol w="1191915">
                  <a:extLst>
                    <a:ext uri="{9D8B030D-6E8A-4147-A177-3AD203B41FA5}">
                      <a16:colId xmlns:a16="http://schemas.microsoft.com/office/drawing/2014/main" val="2259944560"/>
                    </a:ext>
                  </a:extLst>
                </a:gridCol>
              </a:tblGrid>
              <a:tr h="794199">
                <a:tc>
                  <a:txBody>
                    <a:bodyPr/>
                    <a:lstStyle/>
                    <a:p>
                      <a:endParaRPr lang="en-SG" sz="2400" dirty="0">
                        <a:latin typeface="Daytona" panose="020B0604030500040204" pitchFamily="34" charset="0"/>
                      </a:endParaRPr>
                    </a:p>
                  </a:txBody>
                  <a:tcPr anchor="ctr"/>
                </a:tc>
                <a:tc>
                  <a:txBody>
                    <a:bodyPr/>
                    <a:lstStyle/>
                    <a:p>
                      <a:pPr algn="ctr"/>
                      <a:r>
                        <a:rPr lang="en-SG" sz="2400" b="0" dirty="0">
                          <a:latin typeface="Daytona" panose="020B0604030500040204" pitchFamily="34" charset="0"/>
                        </a:rPr>
                        <a:t>Train</a:t>
                      </a:r>
                    </a:p>
                  </a:txBody>
                  <a:tcPr anchor="ctr"/>
                </a:tc>
                <a:tc>
                  <a:txBody>
                    <a:bodyPr/>
                    <a:lstStyle/>
                    <a:p>
                      <a:pPr algn="ctr"/>
                      <a:r>
                        <a:rPr lang="en-SG" sz="2400" b="0" dirty="0">
                          <a:latin typeface="Daytona" panose="020B0604030500040204" pitchFamily="34" charset="0"/>
                        </a:rPr>
                        <a:t>Test</a:t>
                      </a:r>
                    </a:p>
                  </a:txBody>
                  <a:tcPr anchor="ctr"/>
                </a:tc>
                <a:tc>
                  <a:txBody>
                    <a:bodyPr/>
                    <a:lstStyle/>
                    <a:p>
                      <a:pPr algn="ctr"/>
                      <a:r>
                        <a:rPr lang="en-SG" sz="2400" b="0" dirty="0">
                          <a:latin typeface="Daytona" panose="020B0604030500040204" pitchFamily="34" charset="0"/>
                        </a:rPr>
                        <a:t>Ao3</a:t>
                      </a:r>
                    </a:p>
                  </a:txBody>
                  <a:tcPr anchor="ctr"/>
                </a:tc>
                <a:extLst>
                  <a:ext uri="{0D108BD9-81ED-4DB2-BD59-A6C34878D82A}">
                    <a16:rowId xmlns:a16="http://schemas.microsoft.com/office/drawing/2014/main" val="461535792"/>
                  </a:ext>
                </a:extLst>
              </a:tr>
              <a:tr h="794199">
                <a:tc>
                  <a:txBody>
                    <a:bodyPr/>
                    <a:lstStyle/>
                    <a:p>
                      <a:r>
                        <a:rPr lang="en-SG" sz="2400" dirty="0">
                          <a:latin typeface="Daytona" panose="020B0604030500040204" pitchFamily="34" charset="0"/>
                        </a:rPr>
                        <a:t>Precision</a:t>
                      </a:r>
                    </a:p>
                  </a:txBody>
                  <a:tcPr anchor="ctr"/>
                </a:tc>
                <a:tc>
                  <a:txBody>
                    <a:bodyPr/>
                    <a:lstStyle/>
                    <a:p>
                      <a:pPr algn="ctr"/>
                      <a:r>
                        <a:rPr lang="en-SG" sz="2400" dirty="0">
                          <a:latin typeface="Daytona Light" panose="020B0304030503040204" pitchFamily="34" charset="0"/>
                        </a:rPr>
                        <a:t>88.4%</a:t>
                      </a:r>
                    </a:p>
                  </a:txBody>
                  <a:tcPr anchor="ctr"/>
                </a:tc>
                <a:tc>
                  <a:txBody>
                    <a:bodyPr/>
                    <a:lstStyle/>
                    <a:p>
                      <a:pPr algn="ctr"/>
                      <a:r>
                        <a:rPr lang="en-SG" sz="2400" dirty="0">
                          <a:latin typeface="Daytona Light" panose="020B0304030503040204" pitchFamily="34" charset="0"/>
                        </a:rPr>
                        <a:t>89.4%</a:t>
                      </a:r>
                    </a:p>
                  </a:txBody>
                  <a:tcPr anchor="ctr"/>
                </a:tc>
                <a:tc>
                  <a:txBody>
                    <a:bodyPr/>
                    <a:lstStyle/>
                    <a:p>
                      <a:pPr algn="ctr"/>
                      <a:r>
                        <a:rPr lang="en-SG" sz="2400" dirty="0">
                          <a:latin typeface="Daytona Light" panose="020B0304030503040204" pitchFamily="34" charset="0"/>
                        </a:rPr>
                        <a:t>59.3%</a:t>
                      </a:r>
                    </a:p>
                  </a:txBody>
                  <a:tcPr anchor="ctr"/>
                </a:tc>
                <a:extLst>
                  <a:ext uri="{0D108BD9-81ED-4DB2-BD59-A6C34878D82A}">
                    <a16:rowId xmlns:a16="http://schemas.microsoft.com/office/drawing/2014/main" val="908451985"/>
                  </a:ext>
                </a:extLst>
              </a:tr>
              <a:tr h="794199">
                <a:tc>
                  <a:txBody>
                    <a:bodyPr/>
                    <a:lstStyle/>
                    <a:p>
                      <a:r>
                        <a:rPr lang="en-SG" sz="2400" dirty="0">
                          <a:latin typeface="Daytona" panose="020B0604030500040204" pitchFamily="34" charset="0"/>
                        </a:rPr>
                        <a:t>Recall</a:t>
                      </a:r>
                    </a:p>
                  </a:txBody>
                  <a:tcPr anchor="ctr"/>
                </a:tc>
                <a:tc>
                  <a:txBody>
                    <a:bodyPr/>
                    <a:lstStyle/>
                    <a:p>
                      <a:pPr algn="ctr"/>
                      <a:r>
                        <a:rPr lang="en-SG" sz="2400" dirty="0">
                          <a:latin typeface="Daytona Light" panose="020B0304030503040204" pitchFamily="34" charset="0"/>
                        </a:rPr>
                        <a:t>78.3%</a:t>
                      </a:r>
                    </a:p>
                  </a:txBody>
                  <a:tcPr anchor="ctr"/>
                </a:tc>
                <a:tc>
                  <a:txBody>
                    <a:bodyPr/>
                    <a:lstStyle/>
                    <a:p>
                      <a:pPr algn="ctr"/>
                      <a:r>
                        <a:rPr lang="en-SG" sz="2400" dirty="0">
                          <a:latin typeface="Daytona Light" panose="020B0304030503040204" pitchFamily="34" charset="0"/>
                        </a:rPr>
                        <a:t>80.5%</a:t>
                      </a:r>
                    </a:p>
                  </a:txBody>
                  <a:tcPr anchor="ctr"/>
                </a:tc>
                <a:tc>
                  <a:txBody>
                    <a:bodyPr/>
                    <a:lstStyle/>
                    <a:p>
                      <a:pPr algn="ctr"/>
                      <a:r>
                        <a:rPr lang="en-SG" sz="2400" dirty="0">
                          <a:latin typeface="Daytona Light" panose="020B0304030503040204" pitchFamily="34" charset="0"/>
                        </a:rPr>
                        <a:t>55.6%</a:t>
                      </a:r>
                    </a:p>
                  </a:txBody>
                  <a:tcPr anchor="ctr"/>
                </a:tc>
                <a:extLst>
                  <a:ext uri="{0D108BD9-81ED-4DB2-BD59-A6C34878D82A}">
                    <a16:rowId xmlns:a16="http://schemas.microsoft.com/office/drawing/2014/main" val="2918856162"/>
                  </a:ext>
                </a:extLst>
              </a:tr>
              <a:tr h="794199">
                <a:tc>
                  <a:txBody>
                    <a:bodyPr/>
                    <a:lstStyle/>
                    <a:p>
                      <a:r>
                        <a:rPr lang="en-SG" sz="2400" dirty="0">
                          <a:latin typeface="Daytona" panose="020B0604030500040204" pitchFamily="34" charset="0"/>
                        </a:rPr>
                        <a:t>Accuracy</a:t>
                      </a:r>
                    </a:p>
                  </a:txBody>
                  <a:tcPr anchor="ctr"/>
                </a:tc>
                <a:tc>
                  <a:txBody>
                    <a:bodyPr/>
                    <a:lstStyle/>
                    <a:p>
                      <a:pPr algn="ctr"/>
                      <a:r>
                        <a:rPr lang="en-SG" sz="2400" dirty="0">
                          <a:latin typeface="Daytona Light" panose="020B0304030503040204" pitchFamily="34" charset="0"/>
                        </a:rPr>
                        <a:t>84.0%</a:t>
                      </a:r>
                    </a:p>
                  </a:txBody>
                  <a:tcPr anchor="ctr"/>
                </a:tc>
                <a:tc>
                  <a:txBody>
                    <a:bodyPr/>
                    <a:lstStyle/>
                    <a:p>
                      <a:pPr algn="ctr"/>
                      <a:r>
                        <a:rPr lang="en-SG" sz="2400" dirty="0">
                          <a:latin typeface="Daytona Light" panose="020B0304030503040204" pitchFamily="34" charset="0"/>
                        </a:rPr>
                        <a:t>85.5%</a:t>
                      </a:r>
                    </a:p>
                  </a:txBody>
                  <a:tcPr anchor="ctr"/>
                </a:tc>
                <a:tc>
                  <a:txBody>
                    <a:bodyPr/>
                    <a:lstStyle/>
                    <a:p>
                      <a:pPr algn="ctr"/>
                      <a:r>
                        <a:rPr lang="en-SG" sz="2400" dirty="0">
                          <a:latin typeface="Daytona Light" panose="020B0304030503040204" pitchFamily="34" charset="0"/>
                        </a:rPr>
                        <a:t>58.8%</a:t>
                      </a:r>
                    </a:p>
                  </a:txBody>
                  <a:tcPr anchor="ctr"/>
                </a:tc>
                <a:extLst>
                  <a:ext uri="{0D108BD9-81ED-4DB2-BD59-A6C34878D82A}">
                    <a16:rowId xmlns:a16="http://schemas.microsoft.com/office/drawing/2014/main" val="2094403223"/>
                  </a:ext>
                </a:extLst>
              </a:tr>
            </a:tbl>
          </a:graphicData>
        </a:graphic>
      </p:graphicFrame>
    </p:spTree>
    <p:extLst>
      <p:ext uri="{BB962C8B-B14F-4D97-AF65-F5344CB8AC3E}">
        <p14:creationId xmlns:p14="http://schemas.microsoft.com/office/powerpoint/2010/main" val="303642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Error Analysis (Bag-of-Words)</a:t>
              </a:r>
            </a:p>
          </p:txBody>
        </p:sp>
      </p:grpSp>
      <p:sp>
        <p:nvSpPr>
          <p:cNvPr id="26" name="Rectangle: Rounded Corners 25">
            <a:extLst>
              <a:ext uri="{FF2B5EF4-FFF2-40B4-BE49-F238E27FC236}">
                <a16:creationId xmlns:a16="http://schemas.microsoft.com/office/drawing/2014/main" id="{F9713C9E-F5BA-4473-81A5-C54F8466BCAD}"/>
              </a:ext>
            </a:extLst>
          </p:cNvPr>
          <p:cNvSpPr/>
          <p:nvPr/>
        </p:nvSpPr>
        <p:spPr>
          <a:xfrm>
            <a:off x="342900" y="1866899"/>
            <a:ext cx="8648700" cy="670560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sp>
        <p:nvSpPr>
          <p:cNvPr id="27" name="Rectangle: Rounded Corners 26">
            <a:extLst>
              <a:ext uri="{FF2B5EF4-FFF2-40B4-BE49-F238E27FC236}">
                <a16:creationId xmlns:a16="http://schemas.microsoft.com/office/drawing/2014/main" id="{BCEA3B9B-D166-452D-A2CA-6CF20E8E9C4B}"/>
              </a:ext>
            </a:extLst>
          </p:cNvPr>
          <p:cNvSpPr/>
          <p:nvPr/>
        </p:nvSpPr>
        <p:spPr>
          <a:xfrm>
            <a:off x="9296400" y="1866899"/>
            <a:ext cx="8648700" cy="670560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pic>
        <p:nvPicPr>
          <p:cNvPr id="9" name="Picture 8">
            <a:extLst>
              <a:ext uri="{FF2B5EF4-FFF2-40B4-BE49-F238E27FC236}">
                <a16:creationId xmlns:a16="http://schemas.microsoft.com/office/drawing/2014/main" id="{447D5F16-5955-4CB6-A39B-ADC5C18F8181}"/>
              </a:ext>
            </a:extLst>
          </p:cNvPr>
          <p:cNvPicPr>
            <a:picLocks noChangeAspect="1"/>
          </p:cNvPicPr>
          <p:nvPr/>
        </p:nvPicPr>
        <p:blipFill>
          <a:blip r:embed="rId6"/>
          <a:stretch>
            <a:fillRect/>
          </a:stretch>
        </p:blipFill>
        <p:spPr>
          <a:xfrm>
            <a:off x="1650850" y="2145493"/>
            <a:ext cx="5969150" cy="6274606"/>
          </a:xfrm>
          <a:prstGeom prst="rect">
            <a:avLst/>
          </a:prstGeom>
        </p:spPr>
      </p:pic>
      <p:pic>
        <p:nvPicPr>
          <p:cNvPr id="12" name="Picture 11">
            <a:extLst>
              <a:ext uri="{FF2B5EF4-FFF2-40B4-BE49-F238E27FC236}">
                <a16:creationId xmlns:a16="http://schemas.microsoft.com/office/drawing/2014/main" id="{8D9B2CCE-E838-45FB-A758-3E570C4F5655}"/>
              </a:ext>
            </a:extLst>
          </p:cNvPr>
          <p:cNvPicPr>
            <a:picLocks noChangeAspect="1"/>
          </p:cNvPicPr>
          <p:nvPr/>
        </p:nvPicPr>
        <p:blipFill>
          <a:blip r:embed="rId7"/>
          <a:stretch>
            <a:fillRect/>
          </a:stretch>
        </p:blipFill>
        <p:spPr>
          <a:xfrm>
            <a:off x="10668000" y="2102481"/>
            <a:ext cx="5973569" cy="6271599"/>
          </a:xfrm>
          <a:prstGeom prst="rect">
            <a:avLst/>
          </a:prstGeom>
        </p:spPr>
      </p:pic>
      <p:sp>
        <p:nvSpPr>
          <p:cNvPr id="28" name="Rectangle: Rounded Corners 27">
            <a:extLst>
              <a:ext uri="{FF2B5EF4-FFF2-40B4-BE49-F238E27FC236}">
                <a16:creationId xmlns:a16="http://schemas.microsoft.com/office/drawing/2014/main" id="{5D481BEA-A99F-4DDE-A45B-E2581B7A71F2}"/>
              </a:ext>
            </a:extLst>
          </p:cNvPr>
          <p:cNvSpPr/>
          <p:nvPr/>
        </p:nvSpPr>
        <p:spPr>
          <a:xfrm>
            <a:off x="342900" y="8770921"/>
            <a:ext cx="8648700" cy="1288104"/>
          </a:xfrm>
          <a:prstGeom prst="roundRect">
            <a:avLst>
              <a:gd name="adj" fmla="val 31127"/>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r>
              <a:rPr lang="en-US" sz="2400" dirty="0">
                <a:solidFill>
                  <a:srgbClr val="000000"/>
                </a:solidFill>
                <a:latin typeface="Daytona" panose="020B0604030500040204" pitchFamily="34" charset="0"/>
              </a:rPr>
              <a:t>M</a:t>
            </a:r>
            <a:r>
              <a:rPr lang="en-US" sz="2400" i="0" dirty="0">
                <a:solidFill>
                  <a:srgbClr val="000000"/>
                </a:solidFill>
                <a:effectLst/>
                <a:latin typeface="Daytona" panose="020B0604030500040204" pitchFamily="34" charset="0"/>
              </a:rPr>
              <a:t>isclassifies abusive comments that isn’t profane but has criticisms that are specific to fanfiction</a:t>
            </a:r>
          </a:p>
        </p:txBody>
      </p:sp>
      <p:sp>
        <p:nvSpPr>
          <p:cNvPr id="34" name="Rectangle: Rounded Corners 33">
            <a:extLst>
              <a:ext uri="{FF2B5EF4-FFF2-40B4-BE49-F238E27FC236}">
                <a16:creationId xmlns:a16="http://schemas.microsoft.com/office/drawing/2014/main" id="{E920FC98-8198-4E0A-A13C-666CE5B000AE}"/>
              </a:ext>
            </a:extLst>
          </p:cNvPr>
          <p:cNvSpPr/>
          <p:nvPr/>
        </p:nvSpPr>
        <p:spPr>
          <a:xfrm>
            <a:off x="9330434" y="8808396"/>
            <a:ext cx="8648700" cy="1288104"/>
          </a:xfrm>
          <a:prstGeom prst="roundRect">
            <a:avLst>
              <a:gd name="adj" fmla="val 31127"/>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r>
              <a:rPr lang="en-US" sz="2400" dirty="0">
                <a:solidFill>
                  <a:srgbClr val="000000"/>
                </a:solidFill>
                <a:latin typeface="Daytona" panose="020B0604030500040204" pitchFamily="34" charset="0"/>
              </a:rPr>
              <a:t>M</a:t>
            </a:r>
            <a:r>
              <a:rPr lang="en-US" sz="2400" i="0" dirty="0">
                <a:solidFill>
                  <a:srgbClr val="000000"/>
                </a:solidFill>
                <a:effectLst/>
                <a:latin typeface="Daytona" panose="020B0604030500040204" pitchFamily="34" charset="0"/>
              </a:rPr>
              <a:t>isclassifies positive comments that have profanity, or that </a:t>
            </a:r>
            <a:r>
              <a:rPr lang="en-US" sz="2400" dirty="0">
                <a:solidFill>
                  <a:srgbClr val="000000"/>
                </a:solidFill>
                <a:latin typeface="Daytona" panose="020B0604030500040204" pitchFamily="34" charset="0"/>
              </a:rPr>
              <a:t>includes negative comments on an antagonist</a:t>
            </a:r>
            <a:endParaRPr lang="en-US" sz="2400" i="0" dirty="0">
              <a:solidFill>
                <a:srgbClr val="000000"/>
              </a:solidFill>
              <a:effectLst/>
              <a:latin typeface="Daytona" panose="020B0604030500040204" pitchFamily="34" charset="0"/>
            </a:endParaRPr>
          </a:p>
        </p:txBody>
      </p:sp>
      <p:sp>
        <p:nvSpPr>
          <p:cNvPr id="35" name="Rectangle 34">
            <a:extLst>
              <a:ext uri="{FF2B5EF4-FFF2-40B4-BE49-F238E27FC236}">
                <a16:creationId xmlns:a16="http://schemas.microsoft.com/office/drawing/2014/main" id="{72EC7CE0-49A1-42CD-9B18-9478596D3868}"/>
              </a:ext>
            </a:extLst>
          </p:cNvPr>
          <p:cNvSpPr/>
          <p:nvPr/>
        </p:nvSpPr>
        <p:spPr>
          <a:xfrm>
            <a:off x="1876872" y="6743700"/>
            <a:ext cx="1933128" cy="83820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6" name="Rectangle 35">
            <a:extLst>
              <a:ext uri="{FF2B5EF4-FFF2-40B4-BE49-F238E27FC236}">
                <a16:creationId xmlns:a16="http://schemas.microsoft.com/office/drawing/2014/main" id="{1B06FAE4-9962-441E-B8B3-1EFC999258BC}"/>
              </a:ext>
            </a:extLst>
          </p:cNvPr>
          <p:cNvSpPr/>
          <p:nvPr/>
        </p:nvSpPr>
        <p:spPr>
          <a:xfrm>
            <a:off x="14431184" y="3162300"/>
            <a:ext cx="1933128" cy="480060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49940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Error Analysis (Bag-of-Words)</a:t>
              </a:r>
            </a:p>
          </p:txBody>
        </p:sp>
      </p:grpSp>
      <p:sp>
        <p:nvSpPr>
          <p:cNvPr id="26" name="Rectangle: Rounded Corners 25">
            <a:extLst>
              <a:ext uri="{FF2B5EF4-FFF2-40B4-BE49-F238E27FC236}">
                <a16:creationId xmlns:a16="http://schemas.microsoft.com/office/drawing/2014/main" id="{F9713C9E-F5BA-4473-81A5-C54F8466BCAD}"/>
              </a:ext>
            </a:extLst>
          </p:cNvPr>
          <p:cNvSpPr/>
          <p:nvPr/>
        </p:nvSpPr>
        <p:spPr>
          <a:xfrm>
            <a:off x="342900" y="1866899"/>
            <a:ext cx="8648700" cy="670560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sp>
        <p:nvSpPr>
          <p:cNvPr id="27" name="Rectangle: Rounded Corners 26">
            <a:extLst>
              <a:ext uri="{FF2B5EF4-FFF2-40B4-BE49-F238E27FC236}">
                <a16:creationId xmlns:a16="http://schemas.microsoft.com/office/drawing/2014/main" id="{BCEA3B9B-D166-452D-A2CA-6CF20E8E9C4B}"/>
              </a:ext>
            </a:extLst>
          </p:cNvPr>
          <p:cNvSpPr/>
          <p:nvPr/>
        </p:nvSpPr>
        <p:spPr>
          <a:xfrm>
            <a:off x="9296400" y="1866899"/>
            <a:ext cx="8648700" cy="670560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r>
              <a:rPr lang="en-SG" sz="2800" dirty="0">
                <a:latin typeface="Daytona Light" panose="020B0304030503040204" pitchFamily="34" charset="0"/>
              </a:rPr>
              <a:t>“fuck, </a:t>
            </a:r>
            <a:r>
              <a:rPr lang="en-SG" sz="2800" dirty="0" err="1">
                <a:latin typeface="Daytona Light" panose="020B0304030503040204" pitchFamily="34" charset="0"/>
              </a:rPr>
              <a:t>imma</a:t>
            </a:r>
            <a:r>
              <a:rPr lang="en-SG" sz="2800" dirty="0">
                <a:latin typeface="Daytona Light" panose="020B0304030503040204" pitchFamily="34" charset="0"/>
              </a:rPr>
              <a:t> </a:t>
            </a:r>
            <a:r>
              <a:rPr lang="en-SG" sz="2800" dirty="0" err="1">
                <a:latin typeface="Daytona Light" panose="020B0304030503040204" pitchFamily="34" charset="0"/>
              </a:rPr>
              <a:t>gonna</a:t>
            </a:r>
            <a:r>
              <a:rPr lang="en-SG" sz="2800" dirty="0">
                <a:latin typeface="Daytona Light" panose="020B0304030503040204" pitchFamily="34" charset="0"/>
              </a:rPr>
              <a:t> </a:t>
            </a:r>
            <a:r>
              <a:rPr lang="en-SG" sz="2800" dirty="0" err="1">
                <a:latin typeface="Daytona Light" panose="020B0304030503040204" pitchFamily="34" charset="0"/>
              </a:rPr>
              <a:t>crie</a:t>
            </a:r>
            <a:r>
              <a:rPr lang="en-SG" sz="2800" dirty="0">
                <a:latin typeface="Daytona Light" panose="020B0304030503040204" pitchFamily="34" charset="0"/>
              </a:rPr>
              <a:t>”</a:t>
            </a:r>
          </a:p>
          <a:p>
            <a:pPr algn="ctr">
              <a:spcAft>
                <a:spcPts val="1200"/>
              </a:spcAft>
            </a:pPr>
            <a:endParaRPr lang="en-SG" sz="2800" dirty="0">
              <a:latin typeface="Daytona Light" panose="020B0304030503040204" pitchFamily="34" charset="0"/>
            </a:endParaRPr>
          </a:p>
          <a:p>
            <a:pPr algn="ctr">
              <a:spcAft>
                <a:spcPts val="1200"/>
              </a:spcAft>
            </a:pPr>
            <a:r>
              <a:rPr lang="en-US" sz="2800" dirty="0">
                <a:latin typeface="Daytona Light" panose="020B0304030503040204" pitchFamily="34" charset="0"/>
              </a:rPr>
              <a:t>“oh fuck oh fuck it’s going down and </a:t>
            </a:r>
            <a:r>
              <a:rPr lang="en-US" sz="2800" dirty="0" err="1">
                <a:latin typeface="Daytona Light" panose="020B0304030503040204" pitchFamily="34" charset="0"/>
              </a:rPr>
              <a:t>im</a:t>
            </a:r>
            <a:r>
              <a:rPr lang="en-US" sz="2800" dirty="0">
                <a:latin typeface="Daytona Light" panose="020B0304030503040204" pitchFamily="34" charset="0"/>
              </a:rPr>
              <a:t> not ready. we’re about to be massacred with feels”</a:t>
            </a:r>
          </a:p>
          <a:p>
            <a:pPr algn="ctr">
              <a:spcAft>
                <a:spcPts val="1200"/>
              </a:spcAft>
            </a:pPr>
            <a:endParaRPr lang="en-US" sz="2800" dirty="0">
              <a:latin typeface="Daytona Light" panose="020B0304030503040204" pitchFamily="34" charset="0"/>
            </a:endParaRPr>
          </a:p>
          <a:p>
            <a:pPr algn="ctr">
              <a:spcAft>
                <a:spcPts val="1200"/>
              </a:spcAft>
            </a:pPr>
            <a:r>
              <a:rPr lang="en-US" sz="2800" dirty="0">
                <a:latin typeface="Daytona Light" panose="020B0304030503040204" pitchFamily="34" charset="0"/>
              </a:rPr>
              <a:t>“CAN SOMEONE FUCKING DECK HIS DAD IN THE FACE OMG HIS DAD IS SUCH A PIECE OF SHIT!!!!”</a:t>
            </a:r>
          </a:p>
        </p:txBody>
      </p:sp>
      <p:pic>
        <p:nvPicPr>
          <p:cNvPr id="9" name="Picture 8">
            <a:extLst>
              <a:ext uri="{FF2B5EF4-FFF2-40B4-BE49-F238E27FC236}">
                <a16:creationId xmlns:a16="http://schemas.microsoft.com/office/drawing/2014/main" id="{447D5F16-5955-4CB6-A39B-ADC5C18F8181}"/>
              </a:ext>
            </a:extLst>
          </p:cNvPr>
          <p:cNvPicPr>
            <a:picLocks noChangeAspect="1"/>
          </p:cNvPicPr>
          <p:nvPr/>
        </p:nvPicPr>
        <p:blipFill>
          <a:blip r:embed="rId6"/>
          <a:stretch>
            <a:fillRect/>
          </a:stretch>
        </p:blipFill>
        <p:spPr>
          <a:xfrm>
            <a:off x="1650850" y="2145493"/>
            <a:ext cx="5969150" cy="6274606"/>
          </a:xfrm>
          <a:prstGeom prst="rect">
            <a:avLst/>
          </a:prstGeom>
        </p:spPr>
      </p:pic>
      <p:sp>
        <p:nvSpPr>
          <p:cNvPr id="28" name="Rectangle: Rounded Corners 27">
            <a:extLst>
              <a:ext uri="{FF2B5EF4-FFF2-40B4-BE49-F238E27FC236}">
                <a16:creationId xmlns:a16="http://schemas.microsoft.com/office/drawing/2014/main" id="{5D481BEA-A99F-4DDE-A45B-E2581B7A71F2}"/>
              </a:ext>
            </a:extLst>
          </p:cNvPr>
          <p:cNvSpPr/>
          <p:nvPr/>
        </p:nvSpPr>
        <p:spPr>
          <a:xfrm>
            <a:off x="342900" y="8770921"/>
            <a:ext cx="8648700" cy="1288104"/>
          </a:xfrm>
          <a:prstGeom prst="roundRect">
            <a:avLst>
              <a:gd name="adj" fmla="val 31127"/>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r>
              <a:rPr lang="en-US" sz="2400" dirty="0">
                <a:solidFill>
                  <a:srgbClr val="000000"/>
                </a:solidFill>
                <a:latin typeface="Daytona" panose="020B0604030500040204" pitchFamily="34" charset="0"/>
              </a:rPr>
              <a:t>M</a:t>
            </a:r>
            <a:r>
              <a:rPr lang="en-US" sz="2400" i="0" dirty="0">
                <a:solidFill>
                  <a:srgbClr val="000000"/>
                </a:solidFill>
                <a:effectLst/>
                <a:latin typeface="Daytona" panose="020B0604030500040204" pitchFamily="34" charset="0"/>
              </a:rPr>
              <a:t>isclassifies abusive comments that isn’t profane but has criticisms that are specific to fanfiction</a:t>
            </a:r>
          </a:p>
        </p:txBody>
      </p:sp>
      <p:sp>
        <p:nvSpPr>
          <p:cNvPr id="34" name="Rectangle: Rounded Corners 33">
            <a:extLst>
              <a:ext uri="{FF2B5EF4-FFF2-40B4-BE49-F238E27FC236}">
                <a16:creationId xmlns:a16="http://schemas.microsoft.com/office/drawing/2014/main" id="{E920FC98-8198-4E0A-A13C-666CE5B000AE}"/>
              </a:ext>
            </a:extLst>
          </p:cNvPr>
          <p:cNvSpPr/>
          <p:nvPr/>
        </p:nvSpPr>
        <p:spPr>
          <a:xfrm>
            <a:off x="9330434" y="8808396"/>
            <a:ext cx="8648700" cy="1288104"/>
          </a:xfrm>
          <a:prstGeom prst="roundRect">
            <a:avLst>
              <a:gd name="adj" fmla="val 31127"/>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r>
              <a:rPr lang="en-US" sz="2400" dirty="0">
                <a:solidFill>
                  <a:srgbClr val="000000"/>
                </a:solidFill>
                <a:latin typeface="Daytona" panose="020B0604030500040204" pitchFamily="34" charset="0"/>
              </a:rPr>
              <a:t>M</a:t>
            </a:r>
            <a:r>
              <a:rPr lang="en-US" sz="2400" i="0" dirty="0">
                <a:solidFill>
                  <a:srgbClr val="000000"/>
                </a:solidFill>
                <a:effectLst/>
                <a:latin typeface="Daytona" panose="020B0604030500040204" pitchFamily="34" charset="0"/>
              </a:rPr>
              <a:t>isclassifies positive comments that have profanity, or that </a:t>
            </a:r>
            <a:r>
              <a:rPr lang="en-US" sz="2400" dirty="0">
                <a:solidFill>
                  <a:srgbClr val="000000"/>
                </a:solidFill>
                <a:latin typeface="Daytona" panose="020B0604030500040204" pitchFamily="34" charset="0"/>
              </a:rPr>
              <a:t>includes negative comments on an antagonist</a:t>
            </a:r>
            <a:endParaRPr lang="en-US" sz="2400" i="0" dirty="0">
              <a:solidFill>
                <a:srgbClr val="000000"/>
              </a:solidFill>
              <a:effectLst/>
              <a:latin typeface="Daytona" panose="020B0604030500040204" pitchFamily="34" charset="0"/>
            </a:endParaRPr>
          </a:p>
        </p:txBody>
      </p:sp>
      <p:sp>
        <p:nvSpPr>
          <p:cNvPr id="35" name="Rectangle 34">
            <a:extLst>
              <a:ext uri="{FF2B5EF4-FFF2-40B4-BE49-F238E27FC236}">
                <a16:creationId xmlns:a16="http://schemas.microsoft.com/office/drawing/2014/main" id="{72EC7CE0-49A1-42CD-9B18-9478596D3868}"/>
              </a:ext>
            </a:extLst>
          </p:cNvPr>
          <p:cNvSpPr/>
          <p:nvPr/>
        </p:nvSpPr>
        <p:spPr>
          <a:xfrm>
            <a:off x="1876872" y="6743700"/>
            <a:ext cx="1933128" cy="83820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4" name="Arrow: Right 23">
            <a:extLst>
              <a:ext uri="{FF2B5EF4-FFF2-40B4-BE49-F238E27FC236}">
                <a16:creationId xmlns:a16="http://schemas.microsoft.com/office/drawing/2014/main" id="{9C3E0153-E0B8-4614-A2F1-9E7565883621}"/>
              </a:ext>
            </a:extLst>
          </p:cNvPr>
          <p:cNvSpPr/>
          <p:nvPr/>
        </p:nvSpPr>
        <p:spPr>
          <a:xfrm rot="19135065">
            <a:off x="10007901" y="6821798"/>
            <a:ext cx="583299" cy="682004"/>
          </a:xfrm>
          <a:prstGeom prst="rightArrow">
            <a:avLst/>
          </a:prstGeom>
          <a:solidFill>
            <a:srgbClr val="96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347635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81000" y="2090052"/>
            <a:ext cx="17602200" cy="8077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Error Analysis (Bag-of-Words)</a:t>
              </a:r>
            </a:p>
          </p:txBody>
        </p:sp>
      </p:grpSp>
      <p:graphicFrame>
        <p:nvGraphicFramePr>
          <p:cNvPr id="2" name="Table 10">
            <a:extLst>
              <a:ext uri="{FF2B5EF4-FFF2-40B4-BE49-F238E27FC236}">
                <a16:creationId xmlns:a16="http://schemas.microsoft.com/office/drawing/2014/main" id="{BA04CEB9-6638-4BEF-BD84-B20420911493}"/>
              </a:ext>
            </a:extLst>
          </p:cNvPr>
          <p:cNvGraphicFramePr>
            <a:graphicFrameLocks noGrp="1"/>
          </p:cNvGraphicFramePr>
          <p:nvPr>
            <p:extLst>
              <p:ext uri="{D42A27DB-BD31-4B8C-83A1-F6EECF244321}">
                <p14:modId xmlns:p14="http://schemas.microsoft.com/office/powerpoint/2010/main" val="2077257122"/>
              </p:ext>
            </p:extLst>
          </p:nvPr>
        </p:nvGraphicFramePr>
        <p:xfrm>
          <a:off x="1273998" y="3250920"/>
          <a:ext cx="13813602" cy="6083580"/>
        </p:xfrm>
        <a:graphic>
          <a:graphicData uri="http://schemas.openxmlformats.org/drawingml/2006/table">
            <a:tbl>
              <a:tblPr firstRow="1" bandRow="1">
                <a:tableStyleId>{BDBED569-4797-4DF1-A0F4-6AAB3CD982D8}</a:tableStyleId>
              </a:tblPr>
              <a:tblGrid>
                <a:gridCol w="1690717">
                  <a:extLst>
                    <a:ext uri="{9D8B030D-6E8A-4147-A177-3AD203B41FA5}">
                      <a16:colId xmlns:a16="http://schemas.microsoft.com/office/drawing/2014/main" val="572485688"/>
                    </a:ext>
                  </a:extLst>
                </a:gridCol>
                <a:gridCol w="1844418">
                  <a:extLst>
                    <a:ext uri="{9D8B030D-6E8A-4147-A177-3AD203B41FA5}">
                      <a16:colId xmlns:a16="http://schemas.microsoft.com/office/drawing/2014/main" val="1029453748"/>
                    </a:ext>
                  </a:extLst>
                </a:gridCol>
                <a:gridCol w="1844418">
                  <a:extLst>
                    <a:ext uri="{9D8B030D-6E8A-4147-A177-3AD203B41FA5}">
                      <a16:colId xmlns:a16="http://schemas.microsoft.com/office/drawing/2014/main" val="1735761395"/>
                    </a:ext>
                  </a:extLst>
                </a:gridCol>
                <a:gridCol w="1844418">
                  <a:extLst>
                    <a:ext uri="{9D8B030D-6E8A-4147-A177-3AD203B41FA5}">
                      <a16:colId xmlns:a16="http://schemas.microsoft.com/office/drawing/2014/main" val="1389141747"/>
                    </a:ext>
                  </a:extLst>
                </a:gridCol>
                <a:gridCol w="6589631">
                  <a:extLst>
                    <a:ext uri="{9D8B030D-6E8A-4147-A177-3AD203B41FA5}">
                      <a16:colId xmlns:a16="http://schemas.microsoft.com/office/drawing/2014/main" val="2259944560"/>
                    </a:ext>
                  </a:extLst>
                </a:gridCol>
              </a:tblGrid>
              <a:tr h="1013930">
                <a:tc>
                  <a:txBody>
                    <a:bodyPr/>
                    <a:lstStyle/>
                    <a:p>
                      <a:endParaRPr lang="en-SG" sz="2400" dirty="0">
                        <a:latin typeface="Daytona" panose="020B0604030500040204" pitchFamily="34" charset="0"/>
                      </a:endParaRPr>
                    </a:p>
                  </a:txBody>
                  <a:tcPr anchor="ctr"/>
                </a:tc>
                <a:tc>
                  <a:txBody>
                    <a:bodyPr/>
                    <a:lstStyle/>
                    <a:p>
                      <a:pPr algn="ctr"/>
                      <a:r>
                        <a:rPr lang="en-SG" sz="2400" b="0" dirty="0">
                          <a:latin typeface="Daytona" panose="020B0604030500040204" pitchFamily="34" charset="0"/>
                        </a:rPr>
                        <a:t>Comments</a:t>
                      </a:r>
                    </a:p>
                  </a:txBody>
                  <a:tcPr anchor="ctr"/>
                </a:tc>
                <a:tc>
                  <a:txBody>
                    <a:bodyPr/>
                    <a:lstStyle/>
                    <a:p>
                      <a:pPr algn="ctr"/>
                      <a:r>
                        <a:rPr lang="en-SG" sz="2400" b="0" dirty="0">
                          <a:latin typeface="Daytona" panose="020B0604030500040204" pitchFamily="34" charset="0"/>
                        </a:rPr>
                        <a:t>Flagged</a:t>
                      </a:r>
                    </a:p>
                  </a:txBody>
                  <a:tcPr anchor="ctr"/>
                </a:tc>
                <a:tc>
                  <a:txBody>
                    <a:bodyPr/>
                    <a:lstStyle/>
                    <a:p>
                      <a:pPr algn="ctr"/>
                      <a:r>
                        <a:rPr lang="en-SG" sz="2400" b="0" dirty="0">
                          <a:latin typeface="Daytona" panose="020B0604030500040204" pitchFamily="34" charset="0"/>
                        </a:rPr>
                        <a:t>Percent</a:t>
                      </a:r>
                    </a:p>
                  </a:txBody>
                  <a:tcPr anchor="ctr"/>
                </a:tc>
                <a:tc>
                  <a:txBody>
                    <a:bodyPr/>
                    <a:lstStyle/>
                    <a:p>
                      <a:pPr algn="ctr"/>
                      <a:r>
                        <a:rPr lang="en-SG" sz="2400" b="0" dirty="0">
                          <a:latin typeface="Daytona" panose="020B0604030500040204" pitchFamily="34" charset="0"/>
                        </a:rPr>
                        <a:t>Type of comments</a:t>
                      </a:r>
                    </a:p>
                  </a:txBody>
                  <a:tcPr anchor="ctr"/>
                </a:tc>
                <a:extLst>
                  <a:ext uri="{0D108BD9-81ED-4DB2-BD59-A6C34878D82A}">
                    <a16:rowId xmlns:a16="http://schemas.microsoft.com/office/drawing/2014/main" val="461535792"/>
                  </a:ext>
                </a:extLst>
              </a:tr>
              <a:tr h="1013930">
                <a:tc>
                  <a:txBody>
                    <a:bodyPr/>
                    <a:lstStyle/>
                    <a:p>
                      <a:r>
                        <a:rPr lang="en-SG" sz="2400" dirty="0">
                          <a:latin typeface="Daytona" panose="020B0604030500040204" pitchFamily="34" charset="0"/>
                        </a:rPr>
                        <a:t>Troll 1</a:t>
                      </a:r>
                    </a:p>
                  </a:txBody>
                  <a:tcPr anchor="ctr"/>
                </a:tc>
                <a:tc>
                  <a:txBody>
                    <a:bodyPr/>
                    <a:lstStyle/>
                    <a:p>
                      <a:pPr algn="ctr"/>
                      <a:r>
                        <a:rPr lang="en-SG" sz="2400" dirty="0">
                          <a:latin typeface="Daytona Light" panose="020B0304030503040204" pitchFamily="34" charset="0"/>
                        </a:rPr>
                        <a:t>45</a:t>
                      </a:r>
                    </a:p>
                  </a:txBody>
                  <a:tcPr anchor="ctr"/>
                </a:tc>
                <a:tc>
                  <a:txBody>
                    <a:bodyPr/>
                    <a:lstStyle/>
                    <a:p>
                      <a:pPr algn="ctr"/>
                      <a:r>
                        <a:rPr lang="en-SG" sz="2400" dirty="0">
                          <a:latin typeface="Daytona Light" panose="020B0304030503040204" pitchFamily="34" charset="0"/>
                        </a:rPr>
                        <a:t>16</a:t>
                      </a:r>
                    </a:p>
                  </a:txBody>
                  <a:tcPr anchor="ctr"/>
                </a:tc>
                <a:tc>
                  <a:txBody>
                    <a:bodyPr/>
                    <a:lstStyle/>
                    <a:p>
                      <a:pPr algn="ctr"/>
                      <a:r>
                        <a:rPr lang="en-SG" sz="2400" dirty="0">
                          <a:solidFill>
                            <a:srgbClr val="00B050"/>
                          </a:solidFill>
                          <a:latin typeface="Daytona" panose="020B0604030500040204" pitchFamily="34" charset="0"/>
                        </a:rPr>
                        <a:t>35.6%</a:t>
                      </a:r>
                    </a:p>
                  </a:txBody>
                  <a:tcPr anchor="ctr"/>
                </a:tc>
                <a:tc>
                  <a:txBody>
                    <a:bodyPr/>
                    <a:lstStyle/>
                    <a:p>
                      <a:pPr algn="ctr"/>
                      <a:r>
                        <a:rPr lang="en-SG" sz="2400" dirty="0">
                          <a:latin typeface="Daytona Light" panose="020B0304030503040204" pitchFamily="34" charset="0"/>
                        </a:rPr>
                        <a:t>Attacks on writing. Low to medium toxicity.</a:t>
                      </a:r>
                    </a:p>
                  </a:txBody>
                  <a:tcPr anchor="ctr"/>
                </a:tc>
                <a:extLst>
                  <a:ext uri="{0D108BD9-81ED-4DB2-BD59-A6C34878D82A}">
                    <a16:rowId xmlns:a16="http://schemas.microsoft.com/office/drawing/2014/main" val="908451985"/>
                  </a:ext>
                </a:extLst>
              </a:tr>
              <a:tr h="1013930">
                <a:tc>
                  <a:txBody>
                    <a:bodyPr/>
                    <a:lstStyle/>
                    <a:p>
                      <a:r>
                        <a:rPr lang="en-SG" sz="2400" dirty="0">
                          <a:latin typeface="Daytona" panose="020B0604030500040204" pitchFamily="34" charset="0"/>
                        </a:rPr>
                        <a:t>Troll 2</a:t>
                      </a:r>
                    </a:p>
                  </a:txBody>
                  <a:tcPr anchor="ctr"/>
                </a:tc>
                <a:tc>
                  <a:txBody>
                    <a:bodyPr/>
                    <a:lstStyle/>
                    <a:p>
                      <a:pPr algn="ctr"/>
                      <a:r>
                        <a:rPr lang="en-SG" sz="2400" dirty="0">
                          <a:latin typeface="Daytona Light" panose="020B0304030503040204" pitchFamily="34" charset="0"/>
                        </a:rPr>
                        <a:t>30</a:t>
                      </a:r>
                    </a:p>
                  </a:txBody>
                  <a:tcPr anchor="ctr"/>
                </a:tc>
                <a:tc>
                  <a:txBody>
                    <a:bodyPr/>
                    <a:lstStyle/>
                    <a:p>
                      <a:pPr algn="ctr"/>
                      <a:r>
                        <a:rPr lang="en-SG" sz="2400" dirty="0">
                          <a:latin typeface="Daytona Light" panose="020B0304030503040204" pitchFamily="34" charset="0"/>
                        </a:rPr>
                        <a:t>21</a:t>
                      </a:r>
                    </a:p>
                  </a:txBody>
                  <a:tcPr anchor="ctr"/>
                </a:tc>
                <a:tc>
                  <a:txBody>
                    <a:bodyPr/>
                    <a:lstStyle/>
                    <a:p>
                      <a:pPr algn="ctr"/>
                      <a:r>
                        <a:rPr lang="en-SG" sz="2400" dirty="0">
                          <a:solidFill>
                            <a:schemeClr val="accent6"/>
                          </a:solidFill>
                          <a:latin typeface="Daytona" panose="020B0604030500040204" pitchFamily="34" charset="0"/>
                        </a:rPr>
                        <a:t>70.0%</a:t>
                      </a:r>
                    </a:p>
                  </a:txBody>
                  <a:tcPr anchor="ctr"/>
                </a:tc>
                <a:tc>
                  <a:txBody>
                    <a:bodyPr/>
                    <a:lstStyle/>
                    <a:p>
                      <a:pPr algn="ctr"/>
                      <a:r>
                        <a:rPr lang="en-SG" sz="2400" dirty="0">
                          <a:latin typeface="Daytona Light" panose="020B0304030503040204" pitchFamily="34" charset="0"/>
                        </a:rPr>
                        <a:t>Violent language . High toxicity.</a:t>
                      </a:r>
                    </a:p>
                  </a:txBody>
                  <a:tcPr anchor="ctr"/>
                </a:tc>
                <a:extLst>
                  <a:ext uri="{0D108BD9-81ED-4DB2-BD59-A6C34878D82A}">
                    <a16:rowId xmlns:a16="http://schemas.microsoft.com/office/drawing/2014/main" val="2918856162"/>
                  </a:ext>
                </a:extLst>
              </a:tr>
              <a:tr h="1013930">
                <a:tc>
                  <a:txBody>
                    <a:bodyPr/>
                    <a:lstStyle/>
                    <a:p>
                      <a:r>
                        <a:rPr lang="en-SG" sz="2400" dirty="0">
                          <a:latin typeface="Daytona" panose="020B0604030500040204" pitchFamily="34" charset="0"/>
                        </a:rPr>
                        <a:t>Troll 3</a:t>
                      </a:r>
                    </a:p>
                  </a:txBody>
                  <a:tcPr anchor="ctr"/>
                </a:tc>
                <a:tc>
                  <a:txBody>
                    <a:bodyPr/>
                    <a:lstStyle/>
                    <a:p>
                      <a:pPr algn="ctr"/>
                      <a:r>
                        <a:rPr lang="en-SG" sz="2400" dirty="0">
                          <a:latin typeface="Daytona Light" panose="020B0304030503040204" pitchFamily="34" charset="0"/>
                        </a:rPr>
                        <a:t>32</a:t>
                      </a:r>
                    </a:p>
                  </a:txBody>
                  <a:tcPr anchor="ctr"/>
                </a:tc>
                <a:tc>
                  <a:txBody>
                    <a:bodyPr/>
                    <a:lstStyle/>
                    <a:p>
                      <a:pPr algn="ctr"/>
                      <a:r>
                        <a:rPr lang="en-SG" sz="2400" dirty="0">
                          <a:latin typeface="Daytona Light" panose="020B0304030503040204" pitchFamily="34" charset="0"/>
                        </a:rPr>
                        <a:t>26</a:t>
                      </a:r>
                    </a:p>
                  </a:txBody>
                  <a:tcPr anchor="ctr"/>
                </a:tc>
                <a:tc>
                  <a:txBody>
                    <a:bodyPr/>
                    <a:lstStyle/>
                    <a:p>
                      <a:pPr algn="ctr"/>
                      <a:r>
                        <a:rPr lang="en-SG" sz="2400" dirty="0">
                          <a:solidFill>
                            <a:schemeClr val="accent6"/>
                          </a:solidFill>
                          <a:latin typeface="Daytona" panose="020B0604030500040204" pitchFamily="34" charset="0"/>
                        </a:rPr>
                        <a:t>81.2%</a:t>
                      </a:r>
                    </a:p>
                  </a:txBody>
                  <a:tcPr anchor="ctr"/>
                </a:tc>
                <a:tc>
                  <a:txBody>
                    <a:bodyPr/>
                    <a:lstStyle/>
                    <a:p>
                      <a:pPr algn="ctr"/>
                      <a:r>
                        <a:rPr lang="en-SG" sz="2400" dirty="0">
                          <a:latin typeface="Daytona Light" panose="020B0304030503040204" pitchFamily="34" charset="0"/>
                        </a:rPr>
                        <a:t>Insults and hate speech. High toxicity.</a:t>
                      </a:r>
                    </a:p>
                  </a:txBody>
                  <a:tcPr anchor="ctr"/>
                </a:tc>
                <a:extLst>
                  <a:ext uri="{0D108BD9-81ED-4DB2-BD59-A6C34878D82A}">
                    <a16:rowId xmlns:a16="http://schemas.microsoft.com/office/drawing/2014/main" val="2094403223"/>
                  </a:ext>
                </a:extLst>
              </a:tr>
              <a:tr h="1013930">
                <a:tc>
                  <a:txBody>
                    <a:bodyPr/>
                    <a:lstStyle/>
                    <a:p>
                      <a:r>
                        <a:rPr lang="en-SG" sz="2400" dirty="0">
                          <a:latin typeface="Daytona" panose="020B0604030500040204" pitchFamily="34" charset="0"/>
                        </a:rPr>
                        <a:t>Troll 4</a:t>
                      </a:r>
                    </a:p>
                  </a:txBody>
                  <a:tcPr anchor="ctr"/>
                </a:tc>
                <a:tc>
                  <a:txBody>
                    <a:bodyPr/>
                    <a:lstStyle/>
                    <a:p>
                      <a:pPr algn="ctr"/>
                      <a:r>
                        <a:rPr lang="en-SG" sz="2400" dirty="0">
                          <a:latin typeface="Daytona Light" panose="020B0304030503040204" pitchFamily="34" charset="0"/>
                        </a:rPr>
                        <a:t>42</a:t>
                      </a:r>
                    </a:p>
                  </a:txBody>
                  <a:tcPr anchor="ctr"/>
                </a:tc>
                <a:tc>
                  <a:txBody>
                    <a:bodyPr/>
                    <a:lstStyle/>
                    <a:p>
                      <a:pPr algn="ctr"/>
                      <a:r>
                        <a:rPr lang="en-SG" sz="2400" dirty="0">
                          <a:latin typeface="Daytona Light" panose="020B0304030503040204" pitchFamily="34" charset="0"/>
                        </a:rPr>
                        <a:t>21</a:t>
                      </a:r>
                    </a:p>
                  </a:txBody>
                  <a:tcPr anchor="ctr"/>
                </a:tc>
                <a:tc>
                  <a:txBody>
                    <a:bodyPr/>
                    <a:lstStyle/>
                    <a:p>
                      <a:pPr algn="ctr"/>
                      <a:r>
                        <a:rPr lang="en-SG" sz="2400" dirty="0">
                          <a:solidFill>
                            <a:srgbClr val="00B050"/>
                          </a:solidFill>
                          <a:latin typeface="Daytona" panose="020B0604030500040204" pitchFamily="34" charset="0"/>
                        </a:rPr>
                        <a:t>50.0%</a:t>
                      </a:r>
                    </a:p>
                  </a:txBody>
                  <a:tcPr anchor="ctr"/>
                </a:tc>
                <a:tc>
                  <a:txBody>
                    <a:bodyPr/>
                    <a:lstStyle/>
                    <a:p>
                      <a:pPr algn="ctr"/>
                      <a:r>
                        <a:rPr lang="en-SG" sz="2400" dirty="0">
                          <a:latin typeface="Daytona Light" panose="020B0304030503040204" pitchFamily="34" charset="0"/>
                        </a:rPr>
                        <a:t>Attacks on writing. Medium toxicity. Sarcasm.</a:t>
                      </a:r>
                    </a:p>
                  </a:txBody>
                  <a:tcPr anchor="ctr"/>
                </a:tc>
                <a:extLst>
                  <a:ext uri="{0D108BD9-81ED-4DB2-BD59-A6C34878D82A}">
                    <a16:rowId xmlns:a16="http://schemas.microsoft.com/office/drawing/2014/main" val="923236766"/>
                  </a:ext>
                </a:extLst>
              </a:tr>
              <a:tr h="1013930">
                <a:tc>
                  <a:txBody>
                    <a:bodyPr/>
                    <a:lstStyle/>
                    <a:p>
                      <a:r>
                        <a:rPr lang="en-SG" sz="2400" dirty="0">
                          <a:latin typeface="Daytona" panose="020B0604030500040204" pitchFamily="34" charset="0"/>
                        </a:rPr>
                        <a:t>Unknown</a:t>
                      </a:r>
                    </a:p>
                  </a:txBody>
                  <a:tcPr anchor="ctr"/>
                </a:tc>
                <a:tc>
                  <a:txBody>
                    <a:bodyPr/>
                    <a:lstStyle/>
                    <a:p>
                      <a:pPr algn="ctr"/>
                      <a:r>
                        <a:rPr lang="en-SG" sz="2400" dirty="0">
                          <a:latin typeface="Daytona Light" panose="020B0304030503040204" pitchFamily="34" charset="0"/>
                        </a:rPr>
                        <a:t>11</a:t>
                      </a:r>
                    </a:p>
                  </a:txBody>
                  <a:tcPr anchor="ctr"/>
                </a:tc>
                <a:tc>
                  <a:txBody>
                    <a:bodyPr/>
                    <a:lstStyle/>
                    <a:p>
                      <a:pPr algn="ctr"/>
                      <a:r>
                        <a:rPr lang="en-SG" sz="2400" dirty="0">
                          <a:latin typeface="Daytona Light" panose="020B0304030503040204" pitchFamily="34" charset="0"/>
                        </a:rPr>
                        <a:t>5</a:t>
                      </a:r>
                    </a:p>
                  </a:txBody>
                  <a:tcPr anchor="ctr"/>
                </a:tc>
                <a:tc>
                  <a:txBody>
                    <a:bodyPr/>
                    <a:lstStyle/>
                    <a:p>
                      <a:pPr algn="ctr"/>
                      <a:r>
                        <a:rPr lang="en-SG" sz="2400" dirty="0">
                          <a:solidFill>
                            <a:srgbClr val="00B050"/>
                          </a:solidFill>
                          <a:latin typeface="Daytona" panose="020B0604030500040204" pitchFamily="34" charset="0"/>
                        </a:rPr>
                        <a:t>45.5%</a:t>
                      </a:r>
                    </a:p>
                  </a:txBody>
                  <a:tcPr anchor="ctr"/>
                </a:tc>
                <a:tc>
                  <a:txBody>
                    <a:bodyPr/>
                    <a:lstStyle/>
                    <a:p>
                      <a:pPr algn="ctr"/>
                      <a:r>
                        <a:rPr lang="en-SG" sz="2400" dirty="0">
                          <a:latin typeface="Daytona Light" panose="020B0304030503040204" pitchFamily="34" charset="0"/>
                        </a:rPr>
                        <a:t>Mixed</a:t>
                      </a:r>
                    </a:p>
                  </a:txBody>
                  <a:tcPr anchor="ctr"/>
                </a:tc>
                <a:extLst>
                  <a:ext uri="{0D108BD9-81ED-4DB2-BD59-A6C34878D82A}">
                    <a16:rowId xmlns:a16="http://schemas.microsoft.com/office/drawing/2014/main" val="3813788174"/>
                  </a:ext>
                </a:extLst>
              </a:tr>
            </a:tbl>
          </a:graphicData>
        </a:graphic>
      </p:graphicFrame>
      <p:sp>
        <p:nvSpPr>
          <p:cNvPr id="24" name="TextBox 23">
            <a:extLst>
              <a:ext uri="{FF2B5EF4-FFF2-40B4-BE49-F238E27FC236}">
                <a16:creationId xmlns:a16="http://schemas.microsoft.com/office/drawing/2014/main" id="{3461A979-B892-4356-94E4-8F7F4F983ACC}"/>
              </a:ext>
            </a:extLst>
          </p:cNvPr>
          <p:cNvSpPr txBox="1"/>
          <p:nvPr/>
        </p:nvSpPr>
        <p:spPr>
          <a:xfrm flipH="1">
            <a:off x="5181600" y="2333137"/>
            <a:ext cx="6030686"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AGGRESSORS (TROLLS)</a:t>
            </a:r>
          </a:p>
        </p:txBody>
      </p:sp>
      <p:sp>
        <p:nvSpPr>
          <p:cNvPr id="12" name="Multiplication Sign 11">
            <a:extLst>
              <a:ext uri="{FF2B5EF4-FFF2-40B4-BE49-F238E27FC236}">
                <a16:creationId xmlns:a16="http://schemas.microsoft.com/office/drawing/2014/main" id="{61E99C86-60E7-4E93-9C35-05E0A32B3535}"/>
              </a:ext>
            </a:extLst>
          </p:cNvPr>
          <p:cNvSpPr/>
          <p:nvPr/>
        </p:nvSpPr>
        <p:spPr>
          <a:xfrm>
            <a:off x="15281737" y="5289690"/>
            <a:ext cx="914400" cy="914400"/>
          </a:xfrm>
          <a:prstGeom prst="mathMultiply">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Multiplication Sign 27">
            <a:extLst>
              <a:ext uri="{FF2B5EF4-FFF2-40B4-BE49-F238E27FC236}">
                <a16:creationId xmlns:a16="http://schemas.microsoft.com/office/drawing/2014/main" id="{4A057586-79DD-428D-AEB8-882E5863E584}"/>
              </a:ext>
            </a:extLst>
          </p:cNvPr>
          <p:cNvSpPr/>
          <p:nvPr/>
        </p:nvSpPr>
        <p:spPr>
          <a:xfrm>
            <a:off x="15316200" y="6362700"/>
            <a:ext cx="914400" cy="914400"/>
          </a:xfrm>
          <a:prstGeom prst="mathMultiply">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Multiplication Sign 31">
            <a:extLst>
              <a:ext uri="{FF2B5EF4-FFF2-40B4-BE49-F238E27FC236}">
                <a16:creationId xmlns:a16="http://schemas.microsoft.com/office/drawing/2014/main" id="{E9C9AC51-C863-4890-B151-134A0A1D48E3}"/>
              </a:ext>
            </a:extLst>
          </p:cNvPr>
          <p:cNvSpPr/>
          <p:nvPr/>
        </p:nvSpPr>
        <p:spPr>
          <a:xfrm>
            <a:off x="15281737" y="4229100"/>
            <a:ext cx="914400" cy="914400"/>
          </a:xfrm>
          <a:prstGeom prst="mathMultiply">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Multiplication Sign 32">
            <a:extLst>
              <a:ext uri="{FF2B5EF4-FFF2-40B4-BE49-F238E27FC236}">
                <a16:creationId xmlns:a16="http://schemas.microsoft.com/office/drawing/2014/main" id="{9CBAFB08-9FF6-4507-828A-FD803D023246}"/>
              </a:ext>
            </a:extLst>
          </p:cNvPr>
          <p:cNvSpPr/>
          <p:nvPr/>
        </p:nvSpPr>
        <p:spPr>
          <a:xfrm>
            <a:off x="15316200" y="7345962"/>
            <a:ext cx="914400" cy="914400"/>
          </a:xfrm>
          <a:prstGeom prst="mathMultiply">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37671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2743200" y="3228320"/>
            <a:ext cx="5949117" cy="1752600"/>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Summary of modelling</a:t>
              </a:r>
            </a:p>
          </p:txBody>
        </p:sp>
      </p:grpSp>
      <p:sp>
        <p:nvSpPr>
          <p:cNvPr id="20" name="TextBox 19">
            <a:extLst>
              <a:ext uri="{FF2B5EF4-FFF2-40B4-BE49-F238E27FC236}">
                <a16:creationId xmlns:a16="http://schemas.microsoft.com/office/drawing/2014/main" id="{299CC812-90CF-45AC-8DF3-8FF7928D492A}"/>
              </a:ext>
            </a:extLst>
          </p:cNvPr>
          <p:cNvSpPr txBox="1"/>
          <p:nvPr/>
        </p:nvSpPr>
        <p:spPr>
          <a:xfrm flipH="1">
            <a:off x="3194883" y="3408529"/>
            <a:ext cx="5268834" cy="116955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BAG OF WORDS</a:t>
            </a:r>
          </a:p>
          <a:p>
            <a:pPr marL="457200" indent="-457200">
              <a:spcAft>
                <a:spcPts val="1200"/>
              </a:spcAft>
              <a:buFont typeface="Arial" panose="020B0604020202020204" pitchFamily="34" charset="0"/>
              <a:buChar char="•"/>
            </a:pPr>
            <a:r>
              <a:rPr lang="en-SG" sz="2400" dirty="0" err="1">
                <a:latin typeface="Daytona Light" panose="020B0304030503040204" pitchFamily="34" charset="0"/>
              </a:rPr>
              <a:t>Tf-idf</a:t>
            </a:r>
            <a:r>
              <a:rPr lang="en-SG" sz="2400" dirty="0">
                <a:latin typeface="Daytona Light" panose="020B0304030503040204" pitchFamily="34" charset="0"/>
              </a:rPr>
              <a:t> Vectorizer</a:t>
            </a:r>
          </a:p>
        </p:txBody>
      </p:sp>
      <p:sp>
        <p:nvSpPr>
          <p:cNvPr id="24" name="Rectangle: Rounded Corners 23">
            <a:extLst>
              <a:ext uri="{FF2B5EF4-FFF2-40B4-BE49-F238E27FC236}">
                <a16:creationId xmlns:a16="http://schemas.microsoft.com/office/drawing/2014/main" id="{87AC84AC-EF56-490D-B7C4-EE1AA07A1232}"/>
              </a:ext>
            </a:extLst>
          </p:cNvPr>
          <p:cNvSpPr/>
          <p:nvPr/>
        </p:nvSpPr>
        <p:spPr>
          <a:xfrm>
            <a:off x="2743200" y="5285720"/>
            <a:ext cx="5949117" cy="2381859"/>
          </a:xfrm>
          <a:prstGeom prst="roundRect">
            <a:avLst/>
          </a:prstGeom>
          <a:solidFill>
            <a:schemeClr val="bg2">
              <a:lumMod val="90000"/>
            </a:schemeClr>
          </a:solid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6" name="TextBox 25">
            <a:extLst>
              <a:ext uri="{FF2B5EF4-FFF2-40B4-BE49-F238E27FC236}">
                <a16:creationId xmlns:a16="http://schemas.microsoft.com/office/drawing/2014/main" id="{871CB07A-E8CB-4AAC-ADAD-F4267066E671}"/>
              </a:ext>
            </a:extLst>
          </p:cNvPr>
          <p:cNvSpPr txBox="1"/>
          <p:nvPr/>
        </p:nvSpPr>
        <p:spPr>
          <a:xfrm flipH="1">
            <a:off x="3194883" y="5577245"/>
            <a:ext cx="5268834" cy="169277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WORD EMBEDDINGS</a:t>
            </a:r>
          </a:p>
          <a:p>
            <a:pPr marL="457200" indent="-457200">
              <a:spcAft>
                <a:spcPts val="1200"/>
              </a:spcAft>
              <a:buFont typeface="Arial" panose="020B0604020202020204" pitchFamily="34" charset="0"/>
              <a:buChar char="•"/>
            </a:pPr>
            <a:r>
              <a:rPr lang="en-SG" sz="2400" dirty="0" err="1">
                <a:latin typeface="Daytona Light" panose="020B0304030503040204" pitchFamily="34" charset="0"/>
              </a:rPr>
              <a:t>GloVE</a:t>
            </a:r>
            <a:r>
              <a:rPr lang="en-SG" sz="2400" dirty="0">
                <a:latin typeface="Daytona Light" panose="020B0304030503040204" pitchFamily="34" charset="0"/>
              </a:rPr>
              <a:t> (100 dimensions)</a:t>
            </a:r>
          </a:p>
          <a:p>
            <a:pPr marL="457200" indent="-457200">
              <a:spcAft>
                <a:spcPts val="1200"/>
              </a:spcAft>
              <a:buFont typeface="Arial" panose="020B0604020202020204" pitchFamily="34" charset="0"/>
              <a:buChar char="•"/>
            </a:pPr>
            <a:r>
              <a:rPr lang="en-SG" sz="2400" dirty="0" err="1">
                <a:latin typeface="Daytona Light" panose="020B0304030503040204" pitchFamily="34" charset="0"/>
              </a:rPr>
              <a:t>GloVE</a:t>
            </a:r>
            <a:r>
              <a:rPr lang="en-SG" sz="2400" dirty="0">
                <a:latin typeface="Daytona Light" panose="020B0304030503040204" pitchFamily="34" charset="0"/>
              </a:rPr>
              <a:t> (300 dimensions)</a:t>
            </a:r>
          </a:p>
        </p:txBody>
      </p:sp>
      <p:sp>
        <p:nvSpPr>
          <p:cNvPr id="27" name="Rectangle: Rounded Corners 26">
            <a:extLst>
              <a:ext uri="{FF2B5EF4-FFF2-40B4-BE49-F238E27FC236}">
                <a16:creationId xmlns:a16="http://schemas.microsoft.com/office/drawing/2014/main" id="{B2FD55D1-6979-4721-A7AB-CB2D32CA2A03}"/>
              </a:ext>
            </a:extLst>
          </p:cNvPr>
          <p:cNvSpPr/>
          <p:nvPr/>
        </p:nvSpPr>
        <p:spPr>
          <a:xfrm>
            <a:off x="9067800" y="3228320"/>
            <a:ext cx="5949117" cy="1752600"/>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8" name="Rectangle: Rounded Corners 27">
            <a:extLst>
              <a:ext uri="{FF2B5EF4-FFF2-40B4-BE49-F238E27FC236}">
                <a16:creationId xmlns:a16="http://schemas.microsoft.com/office/drawing/2014/main" id="{3F39429C-2837-420F-B9BF-FEBB85481A4F}"/>
              </a:ext>
            </a:extLst>
          </p:cNvPr>
          <p:cNvSpPr/>
          <p:nvPr/>
        </p:nvSpPr>
        <p:spPr>
          <a:xfrm>
            <a:off x="9067800" y="5315352"/>
            <a:ext cx="5949117" cy="2381859"/>
          </a:xfrm>
          <a:prstGeom prst="roundRect">
            <a:avLst/>
          </a:prstGeom>
          <a:solidFill>
            <a:schemeClr val="bg2">
              <a:lumMod val="90000"/>
            </a:schemeClr>
          </a:solid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32" name="TextBox 31">
            <a:extLst>
              <a:ext uri="{FF2B5EF4-FFF2-40B4-BE49-F238E27FC236}">
                <a16:creationId xmlns:a16="http://schemas.microsoft.com/office/drawing/2014/main" id="{9CB5D4CB-1677-4FB7-A942-4A07B520D946}"/>
              </a:ext>
            </a:extLst>
          </p:cNvPr>
          <p:cNvSpPr txBox="1"/>
          <p:nvPr/>
        </p:nvSpPr>
        <p:spPr>
          <a:xfrm flipH="1">
            <a:off x="9372600" y="3312411"/>
            <a:ext cx="5268834" cy="1538883"/>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PYCARET</a:t>
            </a:r>
          </a:p>
          <a:p>
            <a:pPr algn="ctr">
              <a:spcAft>
                <a:spcPts val="1200"/>
              </a:spcAft>
            </a:pPr>
            <a:r>
              <a:rPr lang="en-SG" sz="2400" dirty="0">
                <a:latin typeface="Daytona Light" panose="020B0304030503040204" pitchFamily="34" charset="0"/>
              </a:rPr>
              <a:t>Logistic regression, Naïve Bayes, SVM, K-Nearest </a:t>
            </a:r>
            <a:r>
              <a:rPr lang="en-SG" sz="2400" dirty="0" err="1">
                <a:latin typeface="Daytona Light" panose="020B0304030503040204" pitchFamily="34" charset="0"/>
              </a:rPr>
              <a:t>Neighbor</a:t>
            </a:r>
            <a:r>
              <a:rPr lang="en-SG" sz="2400" dirty="0">
                <a:latin typeface="Daytona Light" panose="020B0304030503040204" pitchFamily="34" charset="0"/>
              </a:rPr>
              <a:t>, etc.</a:t>
            </a:r>
          </a:p>
        </p:txBody>
      </p:sp>
      <p:sp>
        <p:nvSpPr>
          <p:cNvPr id="33" name="TextBox 32">
            <a:extLst>
              <a:ext uri="{FF2B5EF4-FFF2-40B4-BE49-F238E27FC236}">
                <a16:creationId xmlns:a16="http://schemas.microsoft.com/office/drawing/2014/main" id="{ACA47A4F-ACA7-4149-BCA6-39F457E0F562}"/>
              </a:ext>
            </a:extLst>
          </p:cNvPr>
          <p:cNvSpPr txBox="1"/>
          <p:nvPr/>
        </p:nvSpPr>
        <p:spPr>
          <a:xfrm flipH="1">
            <a:off x="9220200" y="5514320"/>
            <a:ext cx="5268834" cy="169277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NEURAL NETWORKS</a:t>
            </a:r>
          </a:p>
          <a:p>
            <a:pPr marL="457200" indent="-457200">
              <a:spcAft>
                <a:spcPts val="1200"/>
              </a:spcAft>
              <a:buFont typeface="Arial" panose="020B0604020202020204" pitchFamily="34" charset="0"/>
              <a:buChar char="•"/>
            </a:pPr>
            <a:r>
              <a:rPr lang="en-SG" sz="2400" dirty="0">
                <a:latin typeface="Daytona Light" panose="020B0304030503040204" pitchFamily="34" charset="0"/>
              </a:rPr>
              <a:t>3 LSTMs</a:t>
            </a:r>
          </a:p>
          <a:p>
            <a:pPr marL="457200" indent="-457200">
              <a:spcAft>
                <a:spcPts val="1200"/>
              </a:spcAft>
              <a:buFont typeface="Arial" panose="020B0604020202020204" pitchFamily="34" charset="0"/>
              <a:buChar char="•"/>
            </a:pPr>
            <a:r>
              <a:rPr lang="en-SG" sz="2400" dirty="0">
                <a:latin typeface="Daytona Light" panose="020B0304030503040204" pitchFamily="34" charset="0"/>
              </a:rPr>
              <a:t>2 CNNs</a:t>
            </a:r>
          </a:p>
        </p:txBody>
      </p:sp>
      <p:sp>
        <p:nvSpPr>
          <p:cNvPr id="34" name="Rectangle: Rounded Corners 33">
            <a:extLst>
              <a:ext uri="{FF2B5EF4-FFF2-40B4-BE49-F238E27FC236}">
                <a16:creationId xmlns:a16="http://schemas.microsoft.com/office/drawing/2014/main" id="{C39F5C8E-240C-4222-83D8-AA4A576B9C04}"/>
              </a:ext>
            </a:extLst>
          </p:cNvPr>
          <p:cNvSpPr/>
          <p:nvPr/>
        </p:nvSpPr>
        <p:spPr>
          <a:xfrm>
            <a:off x="2667000" y="8002116"/>
            <a:ext cx="12349917" cy="1017404"/>
          </a:xfrm>
          <a:prstGeom prst="roundRect">
            <a:avLst/>
          </a:prstGeom>
          <a:solidFill>
            <a:schemeClr val="bg2">
              <a:lumMod val="90000"/>
            </a:schemeClr>
          </a:solid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SG" sz="2800" dirty="0">
                <a:latin typeface="Daytona Light" panose="020B0304030503040204" pitchFamily="34" charset="0"/>
              </a:rPr>
              <a:t>BERT</a:t>
            </a:r>
          </a:p>
        </p:txBody>
      </p:sp>
      <p:cxnSp>
        <p:nvCxnSpPr>
          <p:cNvPr id="11" name="Straight Arrow Connector 10">
            <a:extLst>
              <a:ext uri="{FF2B5EF4-FFF2-40B4-BE49-F238E27FC236}">
                <a16:creationId xmlns:a16="http://schemas.microsoft.com/office/drawing/2014/main" id="{CE6967E3-E073-4658-9644-C7C8975C2FF4}"/>
              </a:ext>
            </a:extLst>
          </p:cNvPr>
          <p:cNvCxnSpPr>
            <a:cxnSpLocks/>
          </p:cNvCxnSpPr>
          <p:nvPr/>
        </p:nvCxnSpPr>
        <p:spPr>
          <a:xfrm>
            <a:off x="1371600" y="6428720"/>
            <a:ext cx="1295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Left Bracket 11">
            <a:extLst>
              <a:ext uri="{FF2B5EF4-FFF2-40B4-BE49-F238E27FC236}">
                <a16:creationId xmlns:a16="http://schemas.microsoft.com/office/drawing/2014/main" id="{8BBCE541-8857-4BF1-92D3-0CE58B82D1FB}"/>
              </a:ext>
            </a:extLst>
          </p:cNvPr>
          <p:cNvSpPr/>
          <p:nvPr/>
        </p:nvSpPr>
        <p:spPr>
          <a:xfrm>
            <a:off x="2170809" y="4066520"/>
            <a:ext cx="496191" cy="4419599"/>
          </a:xfrm>
          <a:prstGeom prst="leftBracket">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36" name="Straight Arrow Connector 35">
            <a:extLst>
              <a:ext uri="{FF2B5EF4-FFF2-40B4-BE49-F238E27FC236}">
                <a16:creationId xmlns:a16="http://schemas.microsoft.com/office/drawing/2014/main" id="{D5E2AA72-74E3-468A-964E-06E90BA15399}"/>
              </a:ext>
            </a:extLst>
          </p:cNvPr>
          <p:cNvCxnSpPr>
            <a:cxnSpLocks/>
          </p:cNvCxnSpPr>
          <p:nvPr/>
        </p:nvCxnSpPr>
        <p:spPr>
          <a:xfrm>
            <a:off x="8683850" y="4066520"/>
            <a:ext cx="3839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6B6E7C6-EABC-4BCA-ABFA-7EA9FF694C0F}"/>
              </a:ext>
            </a:extLst>
          </p:cNvPr>
          <p:cNvCxnSpPr>
            <a:cxnSpLocks/>
          </p:cNvCxnSpPr>
          <p:nvPr/>
        </p:nvCxnSpPr>
        <p:spPr>
          <a:xfrm>
            <a:off x="8686800" y="6428720"/>
            <a:ext cx="3839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Left Bracket 38">
            <a:extLst>
              <a:ext uri="{FF2B5EF4-FFF2-40B4-BE49-F238E27FC236}">
                <a16:creationId xmlns:a16="http://schemas.microsoft.com/office/drawing/2014/main" id="{54DCC937-6870-4DE2-AB72-576CD861FC25}"/>
              </a:ext>
            </a:extLst>
          </p:cNvPr>
          <p:cNvSpPr/>
          <p:nvPr/>
        </p:nvSpPr>
        <p:spPr>
          <a:xfrm flipH="1">
            <a:off x="15002227" y="3990321"/>
            <a:ext cx="638980" cy="4419599"/>
          </a:xfrm>
          <a:prstGeom prst="leftBracket">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40" name="Straight Arrow Connector 39">
            <a:extLst>
              <a:ext uri="{FF2B5EF4-FFF2-40B4-BE49-F238E27FC236}">
                <a16:creationId xmlns:a16="http://schemas.microsoft.com/office/drawing/2014/main" id="{8BEB079C-5ADB-48D8-8085-63A12482F5D8}"/>
              </a:ext>
            </a:extLst>
          </p:cNvPr>
          <p:cNvCxnSpPr>
            <a:cxnSpLocks/>
          </p:cNvCxnSpPr>
          <p:nvPr/>
        </p:nvCxnSpPr>
        <p:spPr>
          <a:xfrm>
            <a:off x="15016917" y="6428720"/>
            <a:ext cx="12954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8551ED5-4458-49AA-8CD4-166B0C0C9880}"/>
              </a:ext>
            </a:extLst>
          </p:cNvPr>
          <p:cNvSpPr txBox="1"/>
          <p:nvPr/>
        </p:nvSpPr>
        <p:spPr>
          <a:xfrm flipH="1">
            <a:off x="305691" y="6100464"/>
            <a:ext cx="1027809"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IN</a:t>
            </a:r>
            <a:endParaRPr lang="en-SG" sz="2400" dirty="0">
              <a:latin typeface="Daytona Light" panose="020B0304030503040204" pitchFamily="34" charset="0"/>
            </a:endParaRPr>
          </a:p>
        </p:txBody>
      </p:sp>
      <p:sp>
        <p:nvSpPr>
          <p:cNvPr id="44" name="TextBox 43">
            <a:extLst>
              <a:ext uri="{FF2B5EF4-FFF2-40B4-BE49-F238E27FC236}">
                <a16:creationId xmlns:a16="http://schemas.microsoft.com/office/drawing/2014/main" id="{634DA022-99F2-4A75-8BFD-BF7744B9BD63}"/>
              </a:ext>
            </a:extLst>
          </p:cNvPr>
          <p:cNvSpPr txBox="1"/>
          <p:nvPr/>
        </p:nvSpPr>
        <p:spPr>
          <a:xfrm flipH="1">
            <a:off x="16465258" y="6153483"/>
            <a:ext cx="1290768"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OUT</a:t>
            </a:r>
            <a:endParaRPr lang="en-SG" sz="2400" dirty="0">
              <a:latin typeface="Daytona Light" panose="020B0304030503040204" pitchFamily="34" charset="0"/>
            </a:endParaRPr>
          </a:p>
        </p:txBody>
      </p:sp>
      <p:sp>
        <p:nvSpPr>
          <p:cNvPr id="45" name="TextBox 44">
            <a:extLst>
              <a:ext uri="{FF2B5EF4-FFF2-40B4-BE49-F238E27FC236}">
                <a16:creationId xmlns:a16="http://schemas.microsoft.com/office/drawing/2014/main" id="{4DFF7D4D-64B1-4D23-91FD-4E4F50211D89}"/>
              </a:ext>
            </a:extLst>
          </p:cNvPr>
          <p:cNvSpPr txBox="1"/>
          <p:nvPr/>
        </p:nvSpPr>
        <p:spPr>
          <a:xfrm flipH="1">
            <a:off x="3113166" y="2552700"/>
            <a:ext cx="5268834" cy="523220"/>
          </a:xfrm>
          <a:prstGeom prst="rect">
            <a:avLst/>
          </a:prstGeom>
          <a:noFill/>
        </p:spPr>
        <p:txBody>
          <a:bodyPr wrap="square" rtlCol="0">
            <a:spAutoFit/>
          </a:bodyPr>
          <a:lstStyle/>
          <a:p>
            <a:pPr algn="ctr">
              <a:spcAft>
                <a:spcPts val="1200"/>
              </a:spcAft>
            </a:pPr>
            <a:r>
              <a:rPr lang="en-SG" sz="2800" dirty="0">
                <a:latin typeface="Daytona Light" panose="020B0304030503040204" pitchFamily="34" charset="0"/>
              </a:rPr>
              <a:t>VECTORIZERS</a:t>
            </a:r>
          </a:p>
        </p:txBody>
      </p:sp>
      <p:sp>
        <p:nvSpPr>
          <p:cNvPr id="46" name="TextBox 45">
            <a:extLst>
              <a:ext uri="{FF2B5EF4-FFF2-40B4-BE49-F238E27FC236}">
                <a16:creationId xmlns:a16="http://schemas.microsoft.com/office/drawing/2014/main" id="{6C8960C1-9035-47BD-9407-CC5B154B6234}"/>
              </a:ext>
            </a:extLst>
          </p:cNvPr>
          <p:cNvSpPr txBox="1"/>
          <p:nvPr/>
        </p:nvSpPr>
        <p:spPr>
          <a:xfrm flipH="1">
            <a:off x="9372600" y="2552700"/>
            <a:ext cx="5268834" cy="523220"/>
          </a:xfrm>
          <a:prstGeom prst="rect">
            <a:avLst/>
          </a:prstGeom>
          <a:noFill/>
        </p:spPr>
        <p:txBody>
          <a:bodyPr wrap="square" rtlCol="0">
            <a:spAutoFit/>
          </a:bodyPr>
          <a:lstStyle/>
          <a:p>
            <a:pPr algn="ctr">
              <a:spcAft>
                <a:spcPts val="1200"/>
              </a:spcAft>
            </a:pPr>
            <a:r>
              <a:rPr lang="en-SG" sz="2800" dirty="0">
                <a:latin typeface="Daytona Light" panose="020B0304030503040204" pitchFamily="34" charset="0"/>
              </a:rPr>
              <a:t>LEARNING</a:t>
            </a:r>
          </a:p>
        </p:txBody>
      </p:sp>
    </p:spTree>
    <p:extLst>
      <p:ext uri="{BB962C8B-B14F-4D97-AF65-F5344CB8AC3E}">
        <p14:creationId xmlns:p14="http://schemas.microsoft.com/office/powerpoint/2010/main" val="895361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5" name="Picture 18">
            <a:extLst>
              <a:ext uri="{FF2B5EF4-FFF2-40B4-BE49-F238E27FC236}">
                <a16:creationId xmlns:a16="http://schemas.microsoft.com/office/drawing/2014/main" id="{3ECCD8EC-CB6F-42CD-9434-984B140F9502}"/>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62000" y="3695700"/>
            <a:ext cx="602635" cy="602635"/>
          </a:xfrm>
          <a:prstGeom prst="rect">
            <a:avLst/>
          </a:prstGeom>
        </p:spPr>
      </p:pic>
      <p:sp>
        <p:nvSpPr>
          <p:cNvPr id="38" name="TextBox 37">
            <a:extLst>
              <a:ext uri="{FF2B5EF4-FFF2-40B4-BE49-F238E27FC236}">
                <a16:creationId xmlns:a16="http://schemas.microsoft.com/office/drawing/2014/main" id="{EFACE527-0EE8-417E-A451-C8866196F056}"/>
              </a:ext>
            </a:extLst>
          </p:cNvPr>
          <p:cNvSpPr txBox="1"/>
          <p:nvPr/>
        </p:nvSpPr>
        <p:spPr>
          <a:xfrm flipH="1">
            <a:off x="1368372" y="5159395"/>
            <a:ext cx="3903284" cy="150810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SG" sz="2400" dirty="0">
                <a:latin typeface="Daytona Light" panose="020B0304030503040204" pitchFamily="34" charset="0"/>
              </a:rPr>
              <a:t>40 million+ daily visits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7 million+ works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4 million+ users</a:t>
            </a:r>
          </a:p>
        </p:txBody>
      </p:sp>
      <p:sp>
        <p:nvSpPr>
          <p:cNvPr id="43" name="TextBox 42">
            <a:extLst>
              <a:ext uri="{FF2B5EF4-FFF2-40B4-BE49-F238E27FC236}">
                <a16:creationId xmlns:a16="http://schemas.microsoft.com/office/drawing/2014/main" id="{ACAC1894-042C-43FA-BE9E-C32FBAD5CDD0}"/>
              </a:ext>
            </a:extLst>
          </p:cNvPr>
          <p:cNvSpPr txBox="1"/>
          <p:nvPr/>
        </p:nvSpPr>
        <p:spPr>
          <a:xfrm flipH="1">
            <a:off x="1524000" y="2611562"/>
            <a:ext cx="3425534" cy="646331"/>
          </a:xfrm>
          <a:prstGeom prst="rect">
            <a:avLst/>
          </a:prstGeom>
          <a:noFill/>
        </p:spPr>
        <p:txBody>
          <a:bodyPr wrap="square" rtlCol="0">
            <a:spAutoFit/>
          </a:bodyPr>
          <a:lstStyle/>
          <a:p>
            <a:pPr>
              <a:spcAft>
                <a:spcPts val="1200"/>
              </a:spcAft>
            </a:pPr>
            <a:r>
              <a:rPr lang="en-SG" sz="3600" dirty="0">
                <a:latin typeface="Daytona" panose="020B0604020202020204" pitchFamily="34" charset="0"/>
              </a:rPr>
              <a:t>WHAT IS AO3?</a:t>
            </a:r>
            <a:endParaRPr lang="en-SG" sz="3200" dirty="0">
              <a:latin typeface="Daytona Light" panose="020B0304030503040204" pitchFamily="34" charset="0"/>
            </a:endParaRPr>
          </a:p>
        </p:txBody>
      </p:sp>
      <p:sp>
        <p:nvSpPr>
          <p:cNvPr id="76" name="Rectangle: Rounded Corners 75">
            <a:extLst>
              <a:ext uri="{FF2B5EF4-FFF2-40B4-BE49-F238E27FC236}">
                <a16:creationId xmlns:a16="http://schemas.microsoft.com/office/drawing/2014/main" id="{EA106518-68D2-49F7-8287-6C8855F16F41}"/>
              </a:ext>
            </a:extLst>
          </p:cNvPr>
          <p:cNvSpPr/>
          <p:nvPr/>
        </p:nvSpPr>
        <p:spPr>
          <a:xfrm>
            <a:off x="6452562" y="2171195"/>
            <a:ext cx="112014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pic>
        <p:nvPicPr>
          <p:cNvPr id="77" name="Picture 18">
            <a:extLst>
              <a:ext uri="{FF2B5EF4-FFF2-40B4-BE49-F238E27FC236}">
                <a16:creationId xmlns:a16="http://schemas.microsoft.com/office/drawing/2014/main" id="{3CAD9E25-E93B-4939-92AA-D4254E6C1CF9}"/>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844143" y="3543300"/>
            <a:ext cx="602635" cy="602635"/>
          </a:xfrm>
          <a:prstGeom prst="rect">
            <a:avLst/>
          </a:prstGeom>
        </p:spPr>
      </p:pic>
      <p:sp>
        <p:nvSpPr>
          <p:cNvPr id="81" name="TextBox 80">
            <a:extLst>
              <a:ext uri="{FF2B5EF4-FFF2-40B4-BE49-F238E27FC236}">
                <a16:creationId xmlns:a16="http://schemas.microsoft.com/office/drawing/2014/main" id="{FD879270-1285-4938-8D77-751A7AC046FD}"/>
              </a:ext>
            </a:extLst>
          </p:cNvPr>
          <p:cNvSpPr txBox="1"/>
          <p:nvPr/>
        </p:nvSpPr>
        <p:spPr>
          <a:xfrm flipH="1">
            <a:off x="8153400" y="2608098"/>
            <a:ext cx="7799725"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WHO CARES ABOUT FANFIC?</a:t>
            </a:r>
            <a:endParaRPr lang="en-SG" sz="3200" dirty="0">
              <a:latin typeface="Daytona Light" panose="020B0304030503040204" pitchFamily="34" charset="0"/>
            </a:endParaRP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Problem statement</a:t>
              </a:r>
            </a:p>
          </p:txBody>
        </p:sp>
      </p:grpSp>
      <p:sp>
        <p:nvSpPr>
          <p:cNvPr id="32" name="TextBox 31">
            <a:extLst>
              <a:ext uri="{FF2B5EF4-FFF2-40B4-BE49-F238E27FC236}">
                <a16:creationId xmlns:a16="http://schemas.microsoft.com/office/drawing/2014/main" id="{27319CDC-72DA-4D52-BA89-D56666AF4B31}"/>
              </a:ext>
            </a:extLst>
          </p:cNvPr>
          <p:cNvSpPr txBox="1"/>
          <p:nvPr/>
        </p:nvSpPr>
        <p:spPr>
          <a:xfrm flipH="1">
            <a:off x="1537856" y="3682305"/>
            <a:ext cx="3903284" cy="1384995"/>
          </a:xfrm>
          <a:prstGeom prst="rect">
            <a:avLst/>
          </a:prstGeom>
          <a:noFill/>
        </p:spPr>
        <p:txBody>
          <a:bodyPr wrap="square" rtlCol="0">
            <a:spAutoFit/>
          </a:bodyPr>
          <a:lstStyle/>
          <a:p>
            <a:pPr>
              <a:spcAft>
                <a:spcPts val="1200"/>
              </a:spcAft>
            </a:pPr>
            <a:r>
              <a:rPr lang="en-SG" sz="2800" dirty="0">
                <a:latin typeface="Daytona" panose="020B0604020202020204" pitchFamily="34" charset="0"/>
              </a:rPr>
              <a:t>Ao3</a:t>
            </a:r>
            <a:r>
              <a:rPr lang="en-US" sz="2800" dirty="0">
                <a:latin typeface="Daytona" panose="020B0604020202020204" pitchFamily="34" charset="0"/>
              </a:rPr>
              <a:t> is a nonprofit, open-source archive for fanfiction</a:t>
            </a:r>
            <a:endParaRPr lang="en-SG" sz="2800" dirty="0">
              <a:latin typeface="Daytona" panose="020B0604020202020204" pitchFamily="34" charset="0"/>
            </a:endParaRPr>
          </a:p>
        </p:txBody>
      </p:sp>
      <p:pic>
        <p:nvPicPr>
          <p:cNvPr id="33" name="Picture 18">
            <a:extLst>
              <a:ext uri="{FF2B5EF4-FFF2-40B4-BE49-F238E27FC236}">
                <a16:creationId xmlns:a16="http://schemas.microsoft.com/office/drawing/2014/main" id="{05257905-2943-40EC-BD4A-D2143E0A0E21}"/>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62000" y="7061895"/>
            <a:ext cx="602635" cy="602635"/>
          </a:xfrm>
          <a:prstGeom prst="rect">
            <a:avLst/>
          </a:prstGeom>
        </p:spPr>
      </p:pic>
      <p:sp>
        <p:nvSpPr>
          <p:cNvPr id="34" name="TextBox 33">
            <a:extLst>
              <a:ext uri="{FF2B5EF4-FFF2-40B4-BE49-F238E27FC236}">
                <a16:creationId xmlns:a16="http://schemas.microsoft.com/office/drawing/2014/main" id="{42EE44CB-B24B-4FBA-8B34-E901311FE5D9}"/>
              </a:ext>
            </a:extLst>
          </p:cNvPr>
          <p:cNvSpPr txBox="1"/>
          <p:nvPr/>
        </p:nvSpPr>
        <p:spPr>
          <a:xfrm flipH="1">
            <a:off x="1537856" y="7048500"/>
            <a:ext cx="4191000" cy="2246769"/>
          </a:xfrm>
          <a:prstGeom prst="rect">
            <a:avLst/>
          </a:prstGeom>
          <a:noFill/>
        </p:spPr>
        <p:txBody>
          <a:bodyPr wrap="square" rtlCol="0">
            <a:spAutoFit/>
          </a:bodyPr>
          <a:lstStyle/>
          <a:p>
            <a:pPr>
              <a:spcAft>
                <a:spcPts val="1200"/>
              </a:spcAft>
            </a:pPr>
            <a:r>
              <a:rPr lang="en-US" sz="2800" dirty="0">
                <a:latin typeface="Daytona" panose="020B0604020202020204" pitchFamily="34" charset="0"/>
              </a:rPr>
              <a:t>Fanfiction is fiction written in an amateur capacity by fans, based on existing works of fiction</a:t>
            </a:r>
            <a:endParaRPr lang="en-SG" sz="2800" dirty="0">
              <a:latin typeface="Daytona" panose="020B0604020202020204" pitchFamily="34" charset="0"/>
            </a:endParaRPr>
          </a:p>
        </p:txBody>
      </p:sp>
      <p:sp>
        <p:nvSpPr>
          <p:cNvPr id="36" name="TextBox 35">
            <a:extLst>
              <a:ext uri="{FF2B5EF4-FFF2-40B4-BE49-F238E27FC236}">
                <a16:creationId xmlns:a16="http://schemas.microsoft.com/office/drawing/2014/main" id="{9731D93B-2467-4727-BF9E-F9EFDCDB2E0D}"/>
              </a:ext>
            </a:extLst>
          </p:cNvPr>
          <p:cNvSpPr txBox="1"/>
          <p:nvPr/>
        </p:nvSpPr>
        <p:spPr>
          <a:xfrm flipH="1">
            <a:off x="7813920" y="3541891"/>
            <a:ext cx="8936223" cy="954107"/>
          </a:xfrm>
          <a:prstGeom prst="rect">
            <a:avLst/>
          </a:prstGeom>
          <a:noFill/>
        </p:spPr>
        <p:txBody>
          <a:bodyPr wrap="square" rtlCol="0">
            <a:spAutoFit/>
          </a:bodyPr>
          <a:lstStyle/>
          <a:p>
            <a:pPr>
              <a:spcAft>
                <a:spcPts val="1200"/>
              </a:spcAft>
            </a:pPr>
            <a:r>
              <a:rPr lang="en-US" sz="2800" dirty="0">
                <a:latin typeface="Daytona" panose="020B0604020202020204" pitchFamily="34" charset="0"/>
              </a:rPr>
              <a:t>Fanfiction is primarily written and consumed by queer women and genderqueer folks</a:t>
            </a:r>
            <a:endParaRPr lang="en-SG" sz="2800" dirty="0">
              <a:latin typeface="Daytona" panose="020B0604020202020204" pitchFamily="34" charset="0"/>
            </a:endParaRPr>
          </a:p>
        </p:txBody>
      </p:sp>
      <p:graphicFrame>
        <p:nvGraphicFramePr>
          <p:cNvPr id="50" name="Chart 49">
            <a:extLst>
              <a:ext uri="{FF2B5EF4-FFF2-40B4-BE49-F238E27FC236}">
                <a16:creationId xmlns:a16="http://schemas.microsoft.com/office/drawing/2014/main" id="{3490EDA2-E0C8-4347-B835-1F855638B9DF}"/>
              </a:ext>
            </a:extLst>
          </p:cNvPr>
          <p:cNvGraphicFramePr>
            <a:graphicFrameLocks/>
          </p:cNvGraphicFramePr>
          <p:nvPr/>
        </p:nvGraphicFramePr>
        <p:xfrm>
          <a:off x="11974830" y="4564380"/>
          <a:ext cx="5246370" cy="355142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1" name="Chart 50">
            <a:extLst>
              <a:ext uri="{FF2B5EF4-FFF2-40B4-BE49-F238E27FC236}">
                <a16:creationId xmlns:a16="http://schemas.microsoft.com/office/drawing/2014/main" id="{E6A3FFBF-B3AD-44BE-839D-56DDDA25766B}"/>
              </a:ext>
            </a:extLst>
          </p:cNvPr>
          <p:cNvGraphicFramePr>
            <a:graphicFrameLocks/>
          </p:cNvGraphicFramePr>
          <p:nvPr/>
        </p:nvGraphicFramePr>
        <p:xfrm>
          <a:off x="6934200" y="4556760"/>
          <a:ext cx="4572000" cy="3530777"/>
        </p:xfrm>
        <a:graphic>
          <a:graphicData uri="http://schemas.openxmlformats.org/drawingml/2006/chart">
            <c:chart xmlns:c="http://schemas.openxmlformats.org/drawingml/2006/chart" xmlns:r="http://schemas.openxmlformats.org/officeDocument/2006/relationships" r:id="rId11"/>
          </a:graphicData>
        </a:graphic>
      </p:graphicFrame>
      <p:sp>
        <p:nvSpPr>
          <p:cNvPr id="2" name="Rectangle 1">
            <a:extLst>
              <a:ext uri="{FF2B5EF4-FFF2-40B4-BE49-F238E27FC236}">
                <a16:creationId xmlns:a16="http://schemas.microsoft.com/office/drawing/2014/main" id="{AB61B50A-C8D3-4EE2-946E-EE578343728F}"/>
              </a:ext>
            </a:extLst>
          </p:cNvPr>
          <p:cNvSpPr/>
          <p:nvPr/>
        </p:nvSpPr>
        <p:spPr>
          <a:xfrm>
            <a:off x="6912838" y="6667500"/>
            <a:ext cx="1392962" cy="470048"/>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ectangle 51">
            <a:extLst>
              <a:ext uri="{FF2B5EF4-FFF2-40B4-BE49-F238E27FC236}">
                <a16:creationId xmlns:a16="http://schemas.microsoft.com/office/drawing/2014/main" id="{B4204E90-5EFB-40A4-95D6-0409327E55C8}"/>
              </a:ext>
            </a:extLst>
          </p:cNvPr>
          <p:cNvSpPr/>
          <p:nvPr/>
        </p:nvSpPr>
        <p:spPr>
          <a:xfrm>
            <a:off x="12091362" y="5829300"/>
            <a:ext cx="1188800" cy="39347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14708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54542E4C-853D-4C8B-9D53-7D47860BC82B}"/>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11430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100d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100-dimensional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10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17</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(LSTMs)</a:t>
              </a:r>
            </a:p>
          </p:txBody>
        </p:sp>
      </p:grpSp>
      <p:pic>
        <p:nvPicPr>
          <p:cNvPr id="9" name="Picture 8">
            <a:extLst>
              <a:ext uri="{FF2B5EF4-FFF2-40B4-BE49-F238E27FC236}">
                <a16:creationId xmlns:a16="http://schemas.microsoft.com/office/drawing/2014/main" id="{A930419F-62B3-4147-B96E-EFB9995C68EF}"/>
              </a:ext>
            </a:extLst>
          </p:cNvPr>
          <p:cNvPicPr>
            <a:picLocks noChangeAspect="1"/>
          </p:cNvPicPr>
          <p:nvPr/>
        </p:nvPicPr>
        <p:blipFill>
          <a:blip r:embed="rId6"/>
          <a:stretch>
            <a:fillRect/>
          </a:stretch>
        </p:blipFill>
        <p:spPr>
          <a:xfrm>
            <a:off x="861361" y="5315718"/>
            <a:ext cx="4722060" cy="3232363"/>
          </a:xfrm>
          <a:prstGeom prst="rect">
            <a:avLst/>
          </a:prstGeom>
        </p:spPr>
      </p:pic>
      <p:cxnSp>
        <p:nvCxnSpPr>
          <p:cNvPr id="48" name="Straight Connector 47">
            <a:extLst>
              <a:ext uri="{FF2B5EF4-FFF2-40B4-BE49-F238E27FC236}">
                <a16:creationId xmlns:a16="http://schemas.microsoft.com/office/drawing/2014/main" id="{DA7F821F-0157-4A4E-90CD-B46728ABCF1F}"/>
              </a:ext>
            </a:extLst>
          </p:cNvPr>
          <p:cNvCxnSpPr>
            <a:cxnSpLocks/>
          </p:cNvCxnSpPr>
          <p:nvPr/>
        </p:nvCxnSpPr>
        <p:spPr>
          <a:xfrm>
            <a:off x="2743200" y="6057900"/>
            <a:ext cx="0" cy="220980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171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54542E4C-853D-4C8B-9D53-7D47860BC82B}"/>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11430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100d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100-dimensional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10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17</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(LSTMs)</a:t>
              </a:r>
            </a:p>
          </p:txBody>
        </p:sp>
      </p:grpSp>
      <p:graphicFrame>
        <p:nvGraphicFramePr>
          <p:cNvPr id="39" name="Table 10">
            <a:extLst>
              <a:ext uri="{FF2B5EF4-FFF2-40B4-BE49-F238E27FC236}">
                <a16:creationId xmlns:a16="http://schemas.microsoft.com/office/drawing/2014/main" id="{8C258633-BCFE-4227-A3C1-B0C773FF3F84}"/>
              </a:ext>
            </a:extLst>
          </p:cNvPr>
          <p:cNvGraphicFramePr>
            <a:graphicFrameLocks noGrp="1"/>
          </p:cNvGraphicFramePr>
          <p:nvPr>
            <p:extLst>
              <p:ext uri="{D42A27DB-BD31-4B8C-83A1-F6EECF244321}">
                <p14:modId xmlns:p14="http://schemas.microsoft.com/office/powerpoint/2010/main" val="156620817"/>
              </p:ext>
            </p:extLst>
          </p:nvPr>
        </p:nvGraphicFramePr>
        <p:xfrm>
          <a:off x="1018289" y="5372100"/>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86.3%</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65.1%</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83.8%</a:t>
                      </a:r>
                    </a:p>
                  </a:txBody>
                  <a:tcPr anchor="ctr"/>
                </a:tc>
                <a:tc>
                  <a:txBody>
                    <a:bodyPr/>
                    <a:lstStyle/>
                    <a:p>
                      <a:pPr algn="ctr"/>
                      <a:r>
                        <a:rPr lang="en-SG" sz="1800" dirty="0">
                          <a:latin typeface="Daytona Light" panose="020B0304030503040204" pitchFamily="34" charset="0"/>
                        </a:rPr>
                        <a:t>80.5%</a:t>
                      </a:r>
                    </a:p>
                  </a:txBody>
                  <a:tcPr anchor="ctr"/>
                </a:tc>
                <a:tc>
                  <a:txBody>
                    <a:bodyPr/>
                    <a:lstStyle/>
                    <a:p>
                      <a:pPr algn="ctr"/>
                      <a:r>
                        <a:rPr lang="en-SG" sz="1800" dirty="0">
                          <a:latin typeface="Daytona Light" panose="020B0304030503040204" pitchFamily="34" charset="0"/>
                        </a:rPr>
                        <a:t>60.6%</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85.2%</a:t>
                      </a:r>
                    </a:p>
                  </a:txBody>
                  <a:tcPr anchor="ctr"/>
                </a:tc>
                <a:tc>
                  <a:txBody>
                    <a:bodyPr/>
                    <a:lstStyle/>
                    <a:p>
                      <a:pPr algn="ctr"/>
                      <a:r>
                        <a:rPr lang="en-SG" sz="1800" dirty="0">
                          <a:solidFill>
                            <a:schemeClr val="accent3"/>
                          </a:solidFill>
                          <a:latin typeface="Daytona" panose="020B0604030500040204" pitchFamily="34" charset="0"/>
                        </a:rPr>
                        <a:t>84.3%</a:t>
                      </a:r>
                    </a:p>
                  </a:txBody>
                  <a:tcPr anchor="ctr"/>
                </a:tc>
                <a:tc>
                  <a:txBody>
                    <a:bodyPr/>
                    <a:lstStyle/>
                    <a:p>
                      <a:pPr algn="ctr"/>
                      <a:r>
                        <a:rPr lang="en-SG" sz="1800" dirty="0">
                          <a:solidFill>
                            <a:srgbClr val="00B050"/>
                          </a:solidFill>
                          <a:latin typeface="Daytona" panose="020B0604030500040204" pitchFamily="34" charset="0"/>
                        </a:rPr>
                        <a:t>64.1%</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Tree>
    <p:extLst>
      <p:ext uri="{BB962C8B-B14F-4D97-AF65-F5344CB8AC3E}">
        <p14:creationId xmlns:p14="http://schemas.microsoft.com/office/powerpoint/2010/main" val="357363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54542E4C-853D-4C8B-9D53-7D47860BC82B}"/>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11430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100d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100-dimensional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10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17</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(LSTMs)</a:t>
              </a:r>
            </a:p>
          </p:txBody>
        </p:sp>
      </p:grpSp>
      <p:graphicFrame>
        <p:nvGraphicFramePr>
          <p:cNvPr id="39" name="Table 10">
            <a:extLst>
              <a:ext uri="{FF2B5EF4-FFF2-40B4-BE49-F238E27FC236}">
                <a16:creationId xmlns:a16="http://schemas.microsoft.com/office/drawing/2014/main" id="{8C258633-BCFE-4227-A3C1-B0C773FF3F84}"/>
              </a:ext>
            </a:extLst>
          </p:cNvPr>
          <p:cNvGraphicFramePr>
            <a:graphicFrameLocks noGrp="1"/>
          </p:cNvGraphicFramePr>
          <p:nvPr/>
        </p:nvGraphicFramePr>
        <p:xfrm>
          <a:off x="1018289" y="5372100"/>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86.3%</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65.1%</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83.8%</a:t>
                      </a:r>
                    </a:p>
                  </a:txBody>
                  <a:tcPr anchor="ctr"/>
                </a:tc>
                <a:tc>
                  <a:txBody>
                    <a:bodyPr/>
                    <a:lstStyle/>
                    <a:p>
                      <a:pPr algn="ctr"/>
                      <a:r>
                        <a:rPr lang="en-SG" sz="1800" dirty="0">
                          <a:latin typeface="Daytona Light" panose="020B0304030503040204" pitchFamily="34" charset="0"/>
                        </a:rPr>
                        <a:t>80.5%</a:t>
                      </a:r>
                    </a:p>
                  </a:txBody>
                  <a:tcPr anchor="ctr"/>
                </a:tc>
                <a:tc>
                  <a:txBody>
                    <a:bodyPr/>
                    <a:lstStyle/>
                    <a:p>
                      <a:pPr algn="ctr"/>
                      <a:r>
                        <a:rPr lang="en-SG" sz="1800" dirty="0">
                          <a:latin typeface="Daytona Light" panose="020B0304030503040204" pitchFamily="34" charset="0"/>
                        </a:rPr>
                        <a:t>60.6%</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85.2%</a:t>
                      </a:r>
                    </a:p>
                  </a:txBody>
                  <a:tcPr anchor="ctr"/>
                </a:tc>
                <a:tc>
                  <a:txBody>
                    <a:bodyPr/>
                    <a:lstStyle/>
                    <a:p>
                      <a:pPr algn="ctr"/>
                      <a:r>
                        <a:rPr lang="en-SG" sz="1800" dirty="0">
                          <a:solidFill>
                            <a:schemeClr val="accent3"/>
                          </a:solidFill>
                          <a:latin typeface="Daytona" panose="020B0604030500040204" pitchFamily="34" charset="0"/>
                        </a:rPr>
                        <a:t>84.3%</a:t>
                      </a:r>
                    </a:p>
                  </a:txBody>
                  <a:tcPr anchor="ctr"/>
                </a:tc>
                <a:tc>
                  <a:txBody>
                    <a:bodyPr/>
                    <a:lstStyle/>
                    <a:p>
                      <a:pPr algn="ctr"/>
                      <a:r>
                        <a:rPr lang="en-SG" sz="1800" dirty="0">
                          <a:solidFill>
                            <a:srgbClr val="00B050"/>
                          </a:solidFill>
                          <a:latin typeface="Daytona" panose="020B0604030500040204" pitchFamily="34" charset="0"/>
                        </a:rPr>
                        <a:t>64.1%</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47" name="Rectangle: Rounded Corners 46">
            <a:extLst>
              <a:ext uri="{FF2B5EF4-FFF2-40B4-BE49-F238E27FC236}">
                <a16:creationId xmlns:a16="http://schemas.microsoft.com/office/drawing/2014/main" id="{D251CBC4-E5EA-4B10-B601-0F14634FC386}"/>
              </a:ext>
            </a:extLst>
          </p:cNvPr>
          <p:cNvSpPr/>
          <p:nvPr/>
        </p:nvSpPr>
        <p:spPr>
          <a:xfrm>
            <a:off x="65532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TextBox 18">
            <a:extLst>
              <a:ext uri="{FF2B5EF4-FFF2-40B4-BE49-F238E27FC236}">
                <a16:creationId xmlns:a16="http://schemas.microsoft.com/office/drawing/2014/main" id="{50632668-0354-42E4-8A63-847F9D11EDC1}"/>
              </a:ext>
            </a:extLst>
          </p:cNvPr>
          <p:cNvSpPr txBox="1"/>
          <p:nvPr/>
        </p:nvSpPr>
        <p:spPr>
          <a:xfrm flipH="1">
            <a:off x="70866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300d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300-dimensional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24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8</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pic>
        <p:nvPicPr>
          <p:cNvPr id="9" name="Picture 8">
            <a:extLst>
              <a:ext uri="{FF2B5EF4-FFF2-40B4-BE49-F238E27FC236}">
                <a16:creationId xmlns:a16="http://schemas.microsoft.com/office/drawing/2014/main" id="{ABED153C-394B-4FD8-9B1C-8389CD7C9067}"/>
              </a:ext>
            </a:extLst>
          </p:cNvPr>
          <p:cNvPicPr>
            <a:picLocks noChangeAspect="1"/>
          </p:cNvPicPr>
          <p:nvPr/>
        </p:nvPicPr>
        <p:blipFill>
          <a:blip r:embed="rId6"/>
          <a:stretch>
            <a:fillRect/>
          </a:stretch>
        </p:blipFill>
        <p:spPr>
          <a:xfrm>
            <a:off x="6851766" y="5357363"/>
            <a:ext cx="4675255" cy="3215137"/>
          </a:xfrm>
          <a:prstGeom prst="rect">
            <a:avLst/>
          </a:prstGeom>
        </p:spPr>
      </p:pic>
      <p:cxnSp>
        <p:nvCxnSpPr>
          <p:cNvPr id="24" name="Straight Connector 23">
            <a:extLst>
              <a:ext uri="{FF2B5EF4-FFF2-40B4-BE49-F238E27FC236}">
                <a16:creationId xmlns:a16="http://schemas.microsoft.com/office/drawing/2014/main" id="{89D21C80-0266-4377-8E34-48D11F836D30}"/>
              </a:ext>
            </a:extLst>
          </p:cNvPr>
          <p:cNvCxnSpPr>
            <a:cxnSpLocks/>
          </p:cNvCxnSpPr>
          <p:nvPr/>
        </p:nvCxnSpPr>
        <p:spPr>
          <a:xfrm>
            <a:off x="8001000" y="6591300"/>
            <a:ext cx="0" cy="175260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246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54542E4C-853D-4C8B-9D53-7D47860BC82B}"/>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11430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100d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100-dimensional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10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17</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(LSTMs)</a:t>
              </a:r>
            </a:p>
          </p:txBody>
        </p:sp>
      </p:grpSp>
      <p:graphicFrame>
        <p:nvGraphicFramePr>
          <p:cNvPr id="39" name="Table 10">
            <a:extLst>
              <a:ext uri="{FF2B5EF4-FFF2-40B4-BE49-F238E27FC236}">
                <a16:creationId xmlns:a16="http://schemas.microsoft.com/office/drawing/2014/main" id="{8C258633-BCFE-4227-A3C1-B0C773FF3F84}"/>
              </a:ext>
            </a:extLst>
          </p:cNvPr>
          <p:cNvGraphicFramePr>
            <a:graphicFrameLocks noGrp="1"/>
          </p:cNvGraphicFramePr>
          <p:nvPr/>
        </p:nvGraphicFramePr>
        <p:xfrm>
          <a:off x="1018289" y="5372100"/>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86.3%</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65.1%</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83.8%</a:t>
                      </a:r>
                    </a:p>
                  </a:txBody>
                  <a:tcPr anchor="ctr"/>
                </a:tc>
                <a:tc>
                  <a:txBody>
                    <a:bodyPr/>
                    <a:lstStyle/>
                    <a:p>
                      <a:pPr algn="ctr"/>
                      <a:r>
                        <a:rPr lang="en-SG" sz="1800" dirty="0">
                          <a:latin typeface="Daytona Light" panose="020B0304030503040204" pitchFamily="34" charset="0"/>
                        </a:rPr>
                        <a:t>80.5%</a:t>
                      </a:r>
                    </a:p>
                  </a:txBody>
                  <a:tcPr anchor="ctr"/>
                </a:tc>
                <a:tc>
                  <a:txBody>
                    <a:bodyPr/>
                    <a:lstStyle/>
                    <a:p>
                      <a:pPr algn="ctr"/>
                      <a:r>
                        <a:rPr lang="en-SG" sz="1800" dirty="0">
                          <a:latin typeface="Daytona Light" panose="020B0304030503040204" pitchFamily="34" charset="0"/>
                        </a:rPr>
                        <a:t>60.6%</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85.2%</a:t>
                      </a:r>
                    </a:p>
                  </a:txBody>
                  <a:tcPr anchor="ctr"/>
                </a:tc>
                <a:tc>
                  <a:txBody>
                    <a:bodyPr/>
                    <a:lstStyle/>
                    <a:p>
                      <a:pPr algn="ctr"/>
                      <a:r>
                        <a:rPr lang="en-SG" sz="1800" dirty="0">
                          <a:solidFill>
                            <a:schemeClr val="accent3"/>
                          </a:solidFill>
                          <a:latin typeface="Daytona" panose="020B0604030500040204" pitchFamily="34" charset="0"/>
                        </a:rPr>
                        <a:t>84.3%</a:t>
                      </a:r>
                    </a:p>
                  </a:txBody>
                  <a:tcPr anchor="ctr"/>
                </a:tc>
                <a:tc>
                  <a:txBody>
                    <a:bodyPr/>
                    <a:lstStyle/>
                    <a:p>
                      <a:pPr algn="ctr"/>
                      <a:r>
                        <a:rPr lang="en-SG" sz="1800" dirty="0">
                          <a:solidFill>
                            <a:srgbClr val="00B050"/>
                          </a:solidFill>
                          <a:latin typeface="Daytona" panose="020B0604030500040204" pitchFamily="34" charset="0"/>
                        </a:rPr>
                        <a:t>64.1%</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47" name="Rectangle: Rounded Corners 46">
            <a:extLst>
              <a:ext uri="{FF2B5EF4-FFF2-40B4-BE49-F238E27FC236}">
                <a16:creationId xmlns:a16="http://schemas.microsoft.com/office/drawing/2014/main" id="{D251CBC4-E5EA-4B10-B601-0F14634FC386}"/>
              </a:ext>
            </a:extLst>
          </p:cNvPr>
          <p:cNvSpPr/>
          <p:nvPr/>
        </p:nvSpPr>
        <p:spPr>
          <a:xfrm>
            <a:off x="65151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TextBox 18">
            <a:extLst>
              <a:ext uri="{FF2B5EF4-FFF2-40B4-BE49-F238E27FC236}">
                <a16:creationId xmlns:a16="http://schemas.microsoft.com/office/drawing/2014/main" id="{50632668-0354-42E4-8A63-847F9D11EDC1}"/>
              </a:ext>
            </a:extLst>
          </p:cNvPr>
          <p:cNvSpPr txBox="1"/>
          <p:nvPr/>
        </p:nvSpPr>
        <p:spPr>
          <a:xfrm flipH="1">
            <a:off x="70866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300d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300-dimensional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24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8</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graphicFrame>
        <p:nvGraphicFramePr>
          <p:cNvPr id="25" name="Table 10">
            <a:extLst>
              <a:ext uri="{FF2B5EF4-FFF2-40B4-BE49-F238E27FC236}">
                <a16:creationId xmlns:a16="http://schemas.microsoft.com/office/drawing/2014/main" id="{E05E30A2-3058-4B9C-A537-0AEB26B2DF0A}"/>
              </a:ext>
            </a:extLst>
          </p:cNvPr>
          <p:cNvGraphicFramePr>
            <a:graphicFrameLocks noGrp="1"/>
          </p:cNvGraphicFramePr>
          <p:nvPr>
            <p:extLst>
              <p:ext uri="{D42A27DB-BD31-4B8C-83A1-F6EECF244321}">
                <p14:modId xmlns:p14="http://schemas.microsoft.com/office/powerpoint/2010/main" val="2966905637"/>
              </p:ext>
            </p:extLst>
          </p:nvPr>
        </p:nvGraphicFramePr>
        <p:xfrm>
          <a:off x="6934200" y="5372100"/>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89.7%</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63.3%</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84.3%</a:t>
                      </a:r>
                    </a:p>
                  </a:txBody>
                  <a:tcPr anchor="ctr"/>
                </a:tc>
                <a:tc>
                  <a:txBody>
                    <a:bodyPr/>
                    <a:lstStyle/>
                    <a:p>
                      <a:pPr algn="ctr"/>
                      <a:r>
                        <a:rPr lang="en-SG" sz="1800" dirty="0">
                          <a:latin typeface="Daytona Light" panose="020B0304030503040204" pitchFamily="34" charset="0"/>
                        </a:rPr>
                        <a:t>80.7%</a:t>
                      </a:r>
                    </a:p>
                  </a:txBody>
                  <a:tcPr anchor="ctr"/>
                </a:tc>
                <a:tc>
                  <a:txBody>
                    <a:bodyPr/>
                    <a:lstStyle/>
                    <a:p>
                      <a:pPr algn="ctr"/>
                      <a:r>
                        <a:rPr lang="en-SG" sz="1800" dirty="0">
                          <a:latin typeface="Daytona Light" panose="020B0304030503040204" pitchFamily="34" charset="0"/>
                        </a:rPr>
                        <a:t>50.6%</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87.3%</a:t>
                      </a:r>
                    </a:p>
                  </a:txBody>
                  <a:tcPr anchor="ctr"/>
                </a:tc>
                <a:tc>
                  <a:txBody>
                    <a:bodyPr/>
                    <a:lstStyle/>
                    <a:p>
                      <a:pPr algn="ctr"/>
                      <a:r>
                        <a:rPr lang="en-SG" sz="1800" dirty="0">
                          <a:solidFill>
                            <a:schemeClr val="accent3"/>
                          </a:solidFill>
                          <a:latin typeface="Daytona" panose="020B0604030500040204" pitchFamily="34" charset="0"/>
                        </a:rPr>
                        <a:t>85.1%</a:t>
                      </a:r>
                    </a:p>
                  </a:txBody>
                  <a:tcPr anchor="ctr"/>
                </a:tc>
                <a:tc>
                  <a:txBody>
                    <a:bodyPr/>
                    <a:lstStyle/>
                    <a:p>
                      <a:pPr algn="ctr"/>
                      <a:r>
                        <a:rPr lang="en-SG" sz="1800" dirty="0">
                          <a:solidFill>
                            <a:srgbClr val="00B050"/>
                          </a:solidFill>
                          <a:latin typeface="Daytona" panose="020B0604030500040204" pitchFamily="34" charset="0"/>
                        </a:rPr>
                        <a:t>60.6%</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Tree>
    <p:extLst>
      <p:ext uri="{BB962C8B-B14F-4D97-AF65-F5344CB8AC3E}">
        <p14:creationId xmlns:p14="http://schemas.microsoft.com/office/powerpoint/2010/main" val="3059989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54542E4C-853D-4C8B-9D53-7D47860BC82B}"/>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11430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100d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100-dimensional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10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17</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(LSTMs)</a:t>
              </a:r>
            </a:p>
          </p:txBody>
        </p:sp>
      </p:grpSp>
      <p:graphicFrame>
        <p:nvGraphicFramePr>
          <p:cNvPr id="39" name="Table 10">
            <a:extLst>
              <a:ext uri="{FF2B5EF4-FFF2-40B4-BE49-F238E27FC236}">
                <a16:creationId xmlns:a16="http://schemas.microsoft.com/office/drawing/2014/main" id="{8C258633-BCFE-4227-A3C1-B0C773FF3F84}"/>
              </a:ext>
            </a:extLst>
          </p:cNvPr>
          <p:cNvGraphicFramePr>
            <a:graphicFrameLocks noGrp="1"/>
          </p:cNvGraphicFramePr>
          <p:nvPr/>
        </p:nvGraphicFramePr>
        <p:xfrm>
          <a:off x="1018289" y="5372100"/>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86.3%</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65.1%</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83.8%</a:t>
                      </a:r>
                    </a:p>
                  </a:txBody>
                  <a:tcPr anchor="ctr"/>
                </a:tc>
                <a:tc>
                  <a:txBody>
                    <a:bodyPr/>
                    <a:lstStyle/>
                    <a:p>
                      <a:pPr algn="ctr"/>
                      <a:r>
                        <a:rPr lang="en-SG" sz="1800" dirty="0">
                          <a:latin typeface="Daytona Light" panose="020B0304030503040204" pitchFamily="34" charset="0"/>
                        </a:rPr>
                        <a:t>80.5%</a:t>
                      </a:r>
                    </a:p>
                  </a:txBody>
                  <a:tcPr anchor="ctr"/>
                </a:tc>
                <a:tc>
                  <a:txBody>
                    <a:bodyPr/>
                    <a:lstStyle/>
                    <a:p>
                      <a:pPr algn="ctr"/>
                      <a:r>
                        <a:rPr lang="en-SG" sz="1800" dirty="0">
                          <a:latin typeface="Daytona Light" panose="020B0304030503040204" pitchFamily="34" charset="0"/>
                        </a:rPr>
                        <a:t>60.6%</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85.2%</a:t>
                      </a:r>
                    </a:p>
                  </a:txBody>
                  <a:tcPr anchor="ctr"/>
                </a:tc>
                <a:tc>
                  <a:txBody>
                    <a:bodyPr/>
                    <a:lstStyle/>
                    <a:p>
                      <a:pPr algn="ctr"/>
                      <a:r>
                        <a:rPr lang="en-SG" sz="1800" dirty="0">
                          <a:solidFill>
                            <a:schemeClr val="accent3"/>
                          </a:solidFill>
                          <a:latin typeface="Daytona" panose="020B0604030500040204" pitchFamily="34" charset="0"/>
                        </a:rPr>
                        <a:t>84.3%</a:t>
                      </a:r>
                    </a:p>
                  </a:txBody>
                  <a:tcPr anchor="ctr"/>
                </a:tc>
                <a:tc>
                  <a:txBody>
                    <a:bodyPr/>
                    <a:lstStyle/>
                    <a:p>
                      <a:pPr algn="ctr"/>
                      <a:r>
                        <a:rPr lang="en-SG" sz="1800" dirty="0">
                          <a:solidFill>
                            <a:srgbClr val="00B050"/>
                          </a:solidFill>
                          <a:latin typeface="Daytona" panose="020B0604030500040204" pitchFamily="34" charset="0"/>
                        </a:rPr>
                        <a:t>64.1%</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47" name="Rectangle: Rounded Corners 46">
            <a:extLst>
              <a:ext uri="{FF2B5EF4-FFF2-40B4-BE49-F238E27FC236}">
                <a16:creationId xmlns:a16="http://schemas.microsoft.com/office/drawing/2014/main" id="{D251CBC4-E5EA-4B10-B601-0F14634FC386}"/>
              </a:ext>
            </a:extLst>
          </p:cNvPr>
          <p:cNvSpPr/>
          <p:nvPr/>
        </p:nvSpPr>
        <p:spPr>
          <a:xfrm>
            <a:off x="65151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TextBox 18">
            <a:extLst>
              <a:ext uri="{FF2B5EF4-FFF2-40B4-BE49-F238E27FC236}">
                <a16:creationId xmlns:a16="http://schemas.microsoft.com/office/drawing/2014/main" id="{50632668-0354-42E4-8A63-847F9D11EDC1}"/>
              </a:ext>
            </a:extLst>
          </p:cNvPr>
          <p:cNvSpPr txBox="1"/>
          <p:nvPr/>
        </p:nvSpPr>
        <p:spPr>
          <a:xfrm flipH="1">
            <a:off x="70866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300d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300-dimensional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24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8</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graphicFrame>
        <p:nvGraphicFramePr>
          <p:cNvPr id="25" name="Table 10">
            <a:extLst>
              <a:ext uri="{FF2B5EF4-FFF2-40B4-BE49-F238E27FC236}">
                <a16:creationId xmlns:a16="http://schemas.microsoft.com/office/drawing/2014/main" id="{E05E30A2-3058-4B9C-A537-0AEB26B2DF0A}"/>
              </a:ext>
            </a:extLst>
          </p:cNvPr>
          <p:cNvGraphicFramePr>
            <a:graphicFrameLocks noGrp="1"/>
          </p:cNvGraphicFramePr>
          <p:nvPr/>
        </p:nvGraphicFramePr>
        <p:xfrm>
          <a:off x="6934200" y="5372100"/>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89.7%</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63.3%</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84.3%</a:t>
                      </a:r>
                    </a:p>
                  </a:txBody>
                  <a:tcPr anchor="ctr"/>
                </a:tc>
                <a:tc>
                  <a:txBody>
                    <a:bodyPr/>
                    <a:lstStyle/>
                    <a:p>
                      <a:pPr algn="ctr"/>
                      <a:r>
                        <a:rPr lang="en-SG" sz="1800" dirty="0">
                          <a:latin typeface="Daytona Light" panose="020B0304030503040204" pitchFamily="34" charset="0"/>
                        </a:rPr>
                        <a:t>80.7%</a:t>
                      </a:r>
                    </a:p>
                  </a:txBody>
                  <a:tcPr anchor="ctr"/>
                </a:tc>
                <a:tc>
                  <a:txBody>
                    <a:bodyPr/>
                    <a:lstStyle/>
                    <a:p>
                      <a:pPr algn="ctr"/>
                      <a:r>
                        <a:rPr lang="en-SG" sz="1800" dirty="0">
                          <a:latin typeface="Daytona Light" panose="020B0304030503040204" pitchFamily="34" charset="0"/>
                        </a:rPr>
                        <a:t>50.6%</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87.3%</a:t>
                      </a:r>
                    </a:p>
                  </a:txBody>
                  <a:tcPr anchor="ctr"/>
                </a:tc>
                <a:tc>
                  <a:txBody>
                    <a:bodyPr/>
                    <a:lstStyle/>
                    <a:p>
                      <a:pPr algn="ctr"/>
                      <a:r>
                        <a:rPr lang="en-SG" sz="1800" dirty="0">
                          <a:solidFill>
                            <a:schemeClr val="accent3"/>
                          </a:solidFill>
                          <a:latin typeface="Daytona" panose="020B0604030500040204" pitchFamily="34" charset="0"/>
                        </a:rPr>
                        <a:t>85.1%</a:t>
                      </a:r>
                    </a:p>
                  </a:txBody>
                  <a:tcPr anchor="ctr"/>
                </a:tc>
                <a:tc>
                  <a:txBody>
                    <a:bodyPr/>
                    <a:lstStyle/>
                    <a:p>
                      <a:pPr algn="ctr"/>
                      <a:r>
                        <a:rPr lang="en-SG" sz="1800" dirty="0">
                          <a:solidFill>
                            <a:srgbClr val="00B050"/>
                          </a:solidFill>
                          <a:latin typeface="Daytona" panose="020B0604030500040204" pitchFamily="34" charset="0"/>
                        </a:rPr>
                        <a:t>60.6%</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24" name="Rectangle: Rounded Corners 23">
            <a:extLst>
              <a:ext uri="{FF2B5EF4-FFF2-40B4-BE49-F238E27FC236}">
                <a16:creationId xmlns:a16="http://schemas.microsoft.com/office/drawing/2014/main" id="{90C94297-27CD-401F-8494-59023F8DC609}"/>
              </a:ext>
            </a:extLst>
          </p:cNvPr>
          <p:cNvSpPr/>
          <p:nvPr/>
        </p:nvSpPr>
        <p:spPr>
          <a:xfrm>
            <a:off x="12310533" y="221911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6" name="TextBox 25">
            <a:extLst>
              <a:ext uri="{FF2B5EF4-FFF2-40B4-BE49-F238E27FC236}">
                <a16:creationId xmlns:a16="http://schemas.microsoft.com/office/drawing/2014/main" id="{AE3380CD-EF48-4700-AF8E-F12358F21E1F}"/>
              </a:ext>
            </a:extLst>
          </p:cNvPr>
          <p:cNvSpPr txBox="1"/>
          <p:nvPr/>
        </p:nvSpPr>
        <p:spPr>
          <a:xfrm flipH="1">
            <a:off x="12649200" y="2923607"/>
            <a:ext cx="4568674"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Bi-LSTM with </a:t>
            </a:r>
            <a:r>
              <a:rPr lang="en-SG" sz="2700" dirty="0" err="1">
                <a:latin typeface="Daytona" panose="020B0604020202020204" pitchFamily="34" charset="0"/>
              </a:rPr>
              <a:t>GloVE</a:t>
            </a:r>
            <a:r>
              <a:rPr lang="en-SG" sz="2700" dirty="0">
                <a:latin typeface="Daytona" panose="020B0604020202020204" pitchFamily="34" charset="0"/>
              </a:rPr>
              <a:t> 100d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100-dimensional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Bi-LSTM layer with 10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L2 weights regularization</a:t>
            </a:r>
          </a:p>
        </p:txBody>
      </p:sp>
      <p:pic>
        <p:nvPicPr>
          <p:cNvPr id="9" name="Picture 8">
            <a:extLst>
              <a:ext uri="{FF2B5EF4-FFF2-40B4-BE49-F238E27FC236}">
                <a16:creationId xmlns:a16="http://schemas.microsoft.com/office/drawing/2014/main" id="{F73A54C0-4C6A-4C91-AA1D-63551CF96F4E}"/>
              </a:ext>
            </a:extLst>
          </p:cNvPr>
          <p:cNvPicPr>
            <a:picLocks noChangeAspect="1"/>
          </p:cNvPicPr>
          <p:nvPr/>
        </p:nvPicPr>
        <p:blipFill>
          <a:blip r:embed="rId6"/>
          <a:stretch>
            <a:fillRect/>
          </a:stretch>
        </p:blipFill>
        <p:spPr>
          <a:xfrm>
            <a:off x="12561694" y="5228043"/>
            <a:ext cx="4708017" cy="3268257"/>
          </a:xfrm>
          <a:prstGeom prst="rect">
            <a:avLst/>
          </a:prstGeom>
        </p:spPr>
      </p:pic>
    </p:spTree>
    <p:extLst>
      <p:ext uri="{BB962C8B-B14F-4D97-AF65-F5344CB8AC3E}">
        <p14:creationId xmlns:p14="http://schemas.microsoft.com/office/powerpoint/2010/main" val="1370869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90C94297-27CD-401F-8494-59023F8DC609}"/>
              </a:ext>
            </a:extLst>
          </p:cNvPr>
          <p:cNvSpPr/>
          <p:nvPr/>
        </p:nvSpPr>
        <p:spPr>
          <a:xfrm>
            <a:off x="12310533" y="221911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41" name="Rectangle: Rounded Corners 40">
            <a:extLst>
              <a:ext uri="{FF2B5EF4-FFF2-40B4-BE49-F238E27FC236}">
                <a16:creationId xmlns:a16="http://schemas.microsoft.com/office/drawing/2014/main" id="{54542E4C-853D-4C8B-9D53-7D47860BC82B}"/>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11430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100d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100-dimensional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10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17</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(LSTMs)</a:t>
              </a:r>
            </a:p>
          </p:txBody>
        </p:sp>
      </p:grpSp>
      <p:graphicFrame>
        <p:nvGraphicFramePr>
          <p:cNvPr id="39" name="Table 10">
            <a:extLst>
              <a:ext uri="{FF2B5EF4-FFF2-40B4-BE49-F238E27FC236}">
                <a16:creationId xmlns:a16="http://schemas.microsoft.com/office/drawing/2014/main" id="{8C258633-BCFE-4227-A3C1-B0C773FF3F84}"/>
              </a:ext>
            </a:extLst>
          </p:cNvPr>
          <p:cNvGraphicFramePr>
            <a:graphicFrameLocks noGrp="1"/>
          </p:cNvGraphicFramePr>
          <p:nvPr/>
        </p:nvGraphicFramePr>
        <p:xfrm>
          <a:off x="1018289" y="5372100"/>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86.3%</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65.1%</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83.8%</a:t>
                      </a:r>
                    </a:p>
                  </a:txBody>
                  <a:tcPr anchor="ctr"/>
                </a:tc>
                <a:tc>
                  <a:txBody>
                    <a:bodyPr/>
                    <a:lstStyle/>
                    <a:p>
                      <a:pPr algn="ctr"/>
                      <a:r>
                        <a:rPr lang="en-SG" sz="1800" dirty="0">
                          <a:latin typeface="Daytona Light" panose="020B0304030503040204" pitchFamily="34" charset="0"/>
                        </a:rPr>
                        <a:t>80.5%</a:t>
                      </a:r>
                    </a:p>
                  </a:txBody>
                  <a:tcPr anchor="ctr"/>
                </a:tc>
                <a:tc>
                  <a:txBody>
                    <a:bodyPr/>
                    <a:lstStyle/>
                    <a:p>
                      <a:pPr algn="ctr"/>
                      <a:r>
                        <a:rPr lang="en-SG" sz="1800" dirty="0">
                          <a:latin typeface="Daytona Light" panose="020B0304030503040204" pitchFamily="34" charset="0"/>
                        </a:rPr>
                        <a:t>60.6%</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85.2%</a:t>
                      </a:r>
                    </a:p>
                  </a:txBody>
                  <a:tcPr anchor="ctr"/>
                </a:tc>
                <a:tc>
                  <a:txBody>
                    <a:bodyPr/>
                    <a:lstStyle/>
                    <a:p>
                      <a:pPr algn="ctr"/>
                      <a:r>
                        <a:rPr lang="en-SG" sz="1800" dirty="0">
                          <a:solidFill>
                            <a:schemeClr val="accent3"/>
                          </a:solidFill>
                          <a:latin typeface="Daytona" panose="020B0604030500040204" pitchFamily="34" charset="0"/>
                        </a:rPr>
                        <a:t>84.3%</a:t>
                      </a:r>
                    </a:p>
                  </a:txBody>
                  <a:tcPr anchor="ctr"/>
                </a:tc>
                <a:tc>
                  <a:txBody>
                    <a:bodyPr/>
                    <a:lstStyle/>
                    <a:p>
                      <a:pPr algn="ctr"/>
                      <a:r>
                        <a:rPr lang="en-SG" sz="1800" dirty="0">
                          <a:solidFill>
                            <a:srgbClr val="00B050"/>
                          </a:solidFill>
                          <a:latin typeface="Daytona" panose="020B0604030500040204" pitchFamily="34" charset="0"/>
                        </a:rPr>
                        <a:t>64.1%</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47" name="Rectangle: Rounded Corners 46">
            <a:extLst>
              <a:ext uri="{FF2B5EF4-FFF2-40B4-BE49-F238E27FC236}">
                <a16:creationId xmlns:a16="http://schemas.microsoft.com/office/drawing/2014/main" id="{D251CBC4-E5EA-4B10-B601-0F14634FC386}"/>
              </a:ext>
            </a:extLst>
          </p:cNvPr>
          <p:cNvSpPr/>
          <p:nvPr/>
        </p:nvSpPr>
        <p:spPr>
          <a:xfrm>
            <a:off x="65151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TextBox 18">
            <a:extLst>
              <a:ext uri="{FF2B5EF4-FFF2-40B4-BE49-F238E27FC236}">
                <a16:creationId xmlns:a16="http://schemas.microsoft.com/office/drawing/2014/main" id="{50632668-0354-42E4-8A63-847F9D11EDC1}"/>
              </a:ext>
            </a:extLst>
          </p:cNvPr>
          <p:cNvSpPr txBox="1"/>
          <p:nvPr/>
        </p:nvSpPr>
        <p:spPr>
          <a:xfrm flipH="1">
            <a:off x="7086600" y="2923607"/>
            <a:ext cx="4440421"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300d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300-dimensional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LSTM layer with 24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Trained to 8</a:t>
            </a:r>
            <a:r>
              <a:rPr lang="en-SG" sz="2400" baseline="30000" dirty="0">
                <a:latin typeface="Daytona Light" panose="020B0304030503040204" pitchFamily="34" charset="0"/>
              </a:rPr>
              <a:t>th</a:t>
            </a:r>
            <a:r>
              <a:rPr lang="en-SG" sz="2400" dirty="0">
                <a:latin typeface="Daytona Light" panose="020B0304030503040204" pitchFamily="34" charset="0"/>
              </a:rPr>
              <a:t> epoch</a:t>
            </a:r>
          </a:p>
        </p:txBody>
      </p:sp>
      <p:graphicFrame>
        <p:nvGraphicFramePr>
          <p:cNvPr id="25" name="Table 10">
            <a:extLst>
              <a:ext uri="{FF2B5EF4-FFF2-40B4-BE49-F238E27FC236}">
                <a16:creationId xmlns:a16="http://schemas.microsoft.com/office/drawing/2014/main" id="{E05E30A2-3058-4B9C-A537-0AEB26B2DF0A}"/>
              </a:ext>
            </a:extLst>
          </p:cNvPr>
          <p:cNvGraphicFramePr>
            <a:graphicFrameLocks noGrp="1"/>
          </p:cNvGraphicFramePr>
          <p:nvPr>
            <p:extLst>
              <p:ext uri="{D42A27DB-BD31-4B8C-83A1-F6EECF244321}">
                <p14:modId xmlns:p14="http://schemas.microsoft.com/office/powerpoint/2010/main" val="1532556193"/>
              </p:ext>
            </p:extLst>
          </p:nvPr>
        </p:nvGraphicFramePr>
        <p:xfrm>
          <a:off x="12725400" y="5372100"/>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83.7%</a:t>
                      </a:r>
                    </a:p>
                  </a:txBody>
                  <a:tcPr anchor="ctr"/>
                </a:tc>
                <a:tc>
                  <a:txBody>
                    <a:bodyPr/>
                    <a:lstStyle/>
                    <a:p>
                      <a:pPr algn="ctr"/>
                      <a:r>
                        <a:rPr lang="en-SG" sz="1800" dirty="0">
                          <a:latin typeface="Daytona Light" panose="020B0304030503040204" pitchFamily="34" charset="0"/>
                        </a:rPr>
                        <a:t>83.5%</a:t>
                      </a:r>
                    </a:p>
                  </a:txBody>
                  <a:tcPr anchor="ctr"/>
                </a:tc>
                <a:tc>
                  <a:txBody>
                    <a:bodyPr/>
                    <a:lstStyle/>
                    <a:p>
                      <a:pPr algn="ctr"/>
                      <a:r>
                        <a:rPr lang="en-SG" sz="1800" dirty="0">
                          <a:latin typeface="Daytona Light" panose="020B0304030503040204" pitchFamily="34" charset="0"/>
                        </a:rPr>
                        <a:t>58.6%</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88.3%</a:t>
                      </a:r>
                    </a:p>
                  </a:txBody>
                  <a:tcPr anchor="ctr"/>
                </a:tc>
                <a:tc>
                  <a:txBody>
                    <a:bodyPr/>
                    <a:lstStyle/>
                    <a:p>
                      <a:pPr algn="ctr"/>
                      <a:r>
                        <a:rPr lang="en-SG" sz="1800" dirty="0">
                          <a:latin typeface="Daytona Light" panose="020B0304030503040204" pitchFamily="34" charset="0"/>
                        </a:rPr>
                        <a:t>84.8%</a:t>
                      </a:r>
                    </a:p>
                  </a:txBody>
                  <a:tcPr anchor="ctr"/>
                </a:tc>
                <a:tc>
                  <a:txBody>
                    <a:bodyPr/>
                    <a:lstStyle/>
                    <a:p>
                      <a:pPr algn="ctr"/>
                      <a:r>
                        <a:rPr lang="en-SG" sz="1800" dirty="0">
                          <a:latin typeface="Daytona Light" panose="020B0304030503040204" pitchFamily="34" charset="0"/>
                        </a:rPr>
                        <a:t>59.4%</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85.6%</a:t>
                      </a:r>
                    </a:p>
                  </a:txBody>
                  <a:tcPr anchor="ctr"/>
                </a:tc>
                <a:tc>
                  <a:txBody>
                    <a:bodyPr/>
                    <a:lstStyle/>
                    <a:p>
                      <a:pPr algn="ctr"/>
                      <a:r>
                        <a:rPr lang="en-SG" sz="1800" dirty="0">
                          <a:solidFill>
                            <a:schemeClr val="accent3"/>
                          </a:solidFill>
                          <a:latin typeface="Daytona" panose="020B0604030500040204" pitchFamily="34" charset="0"/>
                        </a:rPr>
                        <a:t>84.0%</a:t>
                      </a:r>
                    </a:p>
                  </a:txBody>
                  <a:tcPr anchor="ctr"/>
                </a:tc>
                <a:tc>
                  <a:txBody>
                    <a:bodyPr/>
                    <a:lstStyle/>
                    <a:p>
                      <a:pPr algn="ctr"/>
                      <a:r>
                        <a:rPr lang="en-SG" sz="1800" dirty="0">
                          <a:solidFill>
                            <a:schemeClr val="bg1">
                              <a:lumMod val="50000"/>
                            </a:schemeClr>
                          </a:solidFill>
                          <a:latin typeface="Daytona" panose="020B0604030500040204" pitchFamily="34" charset="0"/>
                        </a:rPr>
                        <a:t>58.8%</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26" name="TextBox 25">
            <a:extLst>
              <a:ext uri="{FF2B5EF4-FFF2-40B4-BE49-F238E27FC236}">
                <a16:creationId xmlns:a16="http://schemas.microsoft.com/office/drawing/2014/main" id="{AE3380CD-EF48-4700-AF8E-F12358F21E1F}"/>
              </a:ext>
            </a:extLst>
          </p:cNvPr>
          <p:cNvSpPr txBox="1"/>
          <p:nvPr/>
        </p:nvSpPr>
        <p:spPr>
          <a:xfrm flipH="1">
            <a:off x="12649200" y="2923607"/>
            <a:ext cx="4568674" cy="2077492"/>
          </a:xfrm>
          <a:prstGeom prst="rect">
            <a:avLst/>
          </a:prstGeom>
          <a:noFill/>
        </p:spPr>
        <p:txBody>
          <a:bodyPr wrap="square" rtlCol="0">
            <a:spAutoFit/>
          </a:bodyPr>
          <a:lstStyle/>
          <a:p>
            <a:pPr>
              <a:spcAft>
                <a:spcPts val="1200"/>
              </a:spcAft>
            </a:pPr>
            <a:r>
              <a:rPr lang="en-SG" sz="2700" dirty="0">
                <a:latin typeface="Daytona" panose="020B0604020202020204" pitchFamily="34" charset="0"/>
              </a:rPr>
              <a:t>Bi-LSTM with </a:t>
            </a:r>
            <a:r>
              <a:rPr lang="en-SG" sz="2700" dirty="0" err="1">
                <a:latin typeface="Daytona" panose="020B0604020202020204" pitchFamily="34" charset="0"/>
              </a:rPr>
              <a:t>GloVE</a:t>
            </a:r>
            <a:r>
              <a:rPr lang="en-SG" sz="2700" dirty="0">
                <a:latin typeface="Daytona" panose="020B0604020202020204" pitchFamily="34" charset="0"/>
              </a:rPr>
              <a:t> 100d</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100-dimensional </a:t>
            </a:r>
            <a:r>
              <a:rPr lang="en-SG" sz="2400" dirty="0" err="1">
                <a:latin typeface="Daytona Light" panose="020B0304030503040204" pitchFamily="34" charset="0"/>
              </a:rPr>
              <a:t>GloVE</a:t>
            </a:r>
            <a:endParaRPr lang="en-SG" sz="24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a:latin typeface="Daytona Light" panose="020B0304030503040204" pitchFamily="34" charset="0"/>
              </a:rPr>
              <a:t>Bi-LSTM layer with 10 nodes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L2 weights regularization</a:t>
            </a:r>
          </a:p>
        </p:txBody>
      </p:sp>
      <p:graphicFrame>
        <p:nvGraphicFramePr>
          <p:cNvPr id="28" name="Table 10">
            <a:extLst>
              <a:ext uri="{FF2B5EF4-FFF2-40B4-BE49-F238E27FC236}">
                <a16:creationId xmlns:a16="http://schemas.microsoft.com/office/drawing/2014/main" id="{12D7757B-22FD-4753-A781-0915567A6EE1}"/>
              </a:ext>
            </a:extLst>
          </p:cNvPr>
          <p:cNvGraphicFramePr>
            <a:graphicFrameLocks noGrp="1"/>
          </p:cNvGraphicFramePr>
          <p:nvPr/>
        </p:nvGraphicFramePr>
        <p:xfrm>
          <a:off x="6934200" y="5372100"/>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89.7%</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63.3%</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84.3%</a:t>
                      </a:r>
                    </a:p>
                  </a:txBody>
                  <a:tcPr anchor="ctr"/>
                </a:tc>
                <a:tc>
                  <a:txBody>
                    <a:bodyPr/>
                    <a:lstStyle/>
                    <a:p>
                      <a:pPr algn="ctr"/>
                      <a:r>
                        <a:rPr lang="en-SG" sz="1800" dirty="0">
                          <a:latin typeface="Daytona Light" panose="020B0304030503040204" pitchFamily="34" charset="0"/>
                        </a:rPr>
                        <a:t>80.7%</a:t>
                      </a:r>
                    </a:p>
                  </a:txBody>
                  <a:tcPr anchor="ctr"/>
                </a:tc>
                <a:tc>
                  <a:txBody>
                    <a:bodyPr/>
                    <a:lstStyle/>
                    <a:p>
                      <a:pPr algn="ctr"/>
                      <a:r>
                        <a:rPr lang="en-SG" sz="1800" dirty="0">
                          <a:latin typeface="Daytona Light" panose="020B0304030503040204" pitchFamily="34" charset="0"/>
                        </a:rPr>
                        <a:t>50.6%</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87.3%</a:t>
                      </a:r>
                    </a:p>
                  </a:txBody>
                  <a:tcPr anchor="ctr"/>
                </a:tc>
                <a:tc>
                  <a:txBody>
                    <a:bodyPr/>
                    <a:lstStyle/>
                    <a:p>
                      <a:pPr algn="ctr"/>
                      <a:r>
                        <a:rPr lang="en-SG" sz="1800" dirty="0">
                          <a:solidFill>
                            <a:schemeClr val="accent3"/>
                          </a:solidFill>
                          <a:latin typeface="Daytona" panose="020B0604030500040204" pitchFamily="34" charset="0"/>
                        </a:rPr>
                        <a:t>85.1%</a:t>
                      </a:r>
                    </a:p>
                  </a:txBody>
                  <a:tcPr anchor="ctr"/>
                </a:tc>
                <a:tc>
                  <a:txBody>
                    <a:bodyPr/>
                    <a:lstStyle/>
                    <a:p>
                      <a:pPr algn="ctr"/>
                      <a:r>
                        <a:rPr lang="en-SG" sz="1800" dirty="0">
                          <a:solidFill>
                            <a:srgbClr val="00B050"/>
                          </a:solidFill>
                          <a:latin typeface="Daytona" panose="020B0604030500040204" pitchFamily="34" charset="0"/>
                        </a:rPr>
                        <a:t>60.6%</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Tree>
    <p:extLst>
      <p:ext uri="{BB962C8B-B14F-4D97-AF65-F5344CB8AC3E}">
        <p14:creationId xmlns:p14="http://schemas.microsoft.com/office/powerpoint/2010/main" val="3708606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54542E4C-853D-4C8B-9D53-7D47860BC82B}"/>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1143000" y="2923607"/>
            <a:ext cx="4440421" cy="507831"/>
          </a:xfrm>
          <a:prstGeom prst="rect">
            <a:avLst/>
          </a:prstGeom>
          <a:noFill/>
        </p:spPr>
        <p:txBody>
          <a:bodyPr wrap="square" rtlCol="0">
            <a:spAutoFit/>
          </a:bodyPr>
          <a:lstStyle/>
          <a:p>
            <a:pPr>
              <a:spcAft>
                <a:spcPts val="1200"/>
              </a:spcAft>
            </a:pPr>
            <a:r>
              <a:rPr lang="en-SG" sz="2700" dirty="0">
                <a:latin typeface="Daytona" panose="020B0604020202020204" pitchFamily="34" charset="0"/>
              </a:rPr>
              <a:t>1D CNN with </a:t>
            </a:r>
            <a:r>
              <a:rPr lang="en-SG" sz="2700" dirty="0" err="1">
                <a:latin typeface="Daytona" panose="020B0604020202020204" pitchFamily="34" charset="0"/>
              </a:rPr>
              <a:t>GloVE</a:t>
            </a:r>
            <a:r>
              <a:rPr lang="en-SG" sz="2700" dirty="0">
                <a:latin typeface="Daytona" panose="020B0604020202020204" pitchFamily="34" charset="0"/>
              </a:rPr>
              <a:t> 100d</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(CNNs)</a:t>
              </a:r>
            </a:p>
          </p:txBody>
        </p:sp>
      </p:grpSp>
      <p:graphicFrame>
        <p:nvGraphicFramePr>
          <p:cNvPr id="39" name="Table 10">
            <a:extLst>
              <a:ext uri="{FF2B5EF4-FFF2-40B4-BE49-F238E27FC236}">
                <a16:creationId xmlns:a16="http://schemas.microsoft.com/office/drawing/2014/main" id="{8C258633-BCFE-4227-A3C1-B0C773FF3F84}"/>
              </a:ext>
            </a:extLst>
          </p:cNvPr>
          <p:cNvGraphicFramePr>
            <a:graphicFrameLocks noGrp="1"/>
          </p:cNvGraphicFramePr>
          <p:nvPr>
            <p:extLst>
              <p:ext uri="{D42A27DB-BD31-4B8C-83A1-F6EECF244321}">
                <p14:modId xmlns:p14="http://schemas.microsoft.com/office/powerpoint/2010/main" val="366154240"/>
              </p:ext>
            </p:extLst>
          </p:nvPr>
        </p:nvGraphicFramePr>
        <p:xfrm>
          <a:off x="1018289" y="6183702"/>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79.2%</a:t>
                      </a:r>
                    </a:p>
                  </a:txBody>
                  <a:tcPr anchor="ctr"/>
                </a:tc>
                <a:tc>
                  <a:txBody>
                    <a:bodyPr/>
                    <a:lstStyle/>
                    <a:p>
                      <a:pPr algn="ctr"/>
                      <a:r>
                        <a:rPr lang="en-SG" sz="1800" dirty="0">
                          <a:latin typeface="Daytona Light" panose="020B0304030503040204" pitchFamily="34" charset="0"/>
                        </a:rPr>
                        <a:t>79.7%</a:t>
                      </a:r>
                    </a:p>
                  </a:txBody>
                  <a:tcPr anchor="ctr"/>
                </a:tc>
                <a:tc>
                  <a:txBody>
                    <a:bodyPr/>
                    <a:lstStyle/>
                    <a:p>
                      <a:pPr algn="ctr"/>
                      <a:r>
                        <a:rPr lang="en-SG" sz="1800" dirty="0">
                          <a:latin typeface="Daytona Light" panose="020B0304030503040204" pitchFamily="34" charset="0"/>
                        </a:rPr>
                        <a:t>51.9%</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72.7%</a:t>
                      </a:r>
                    </a:p>
                  </a:txBody>
                  <a:tcPr anchor="ctr"/>
                </a:tc>
                <a:tc>
                  <a:txBody>
                    <a:bodyPr/>
                    <a:lstStyle/>
                    <a:p>
                      <a:pPr algn="ctr"/>
                      <a:r>
                        <a:rPr lang="en-SG" sz="1800" dirty="0">
                          <a:latin typeface="Daytona Light" panose="020B0304030503040204" pitchFamily="34" charset="0"/>
                        </a:rPr>
                        <a:t>70.3%</a:t>
                      </a:r>
                    </a:p>
                  </a:txBody>
                  <a:tcPr anchor="ctr"/>
                </a:tc>
                <a:tc>
                  <a:txBody>
                    <a:bodyPr/>
                    <a:lstStyle/>
                    <a:p>
                      <a:pPr algn="ctr"/>
                      <a:r>
                        <a:rPr lang="en-SG" sz="1800" dirty="0">
                          <a:latin typeface="Daytona Light" panose="020B0304030503040204" pitchFamily="34" charset="0"/>
                        </a:rPr>
                        <a:t>52.5%</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chemeClr val="accent6"/>
                          </a:solidFill>
                          <a:latin typeface="Daytona" panose="020B0604030500040204" pitchFamily="34" charset="0"/>
                        </a:rPr>
                        <a:t>76.8%</a:t>
                      </a:r>
                    </a:p>
                  </a:txBody>
                  <a:tcPr anchor="ctr"/>
                </a:tc>
                <a:tc>
                  <a:txBody>
                    <a:bodyPr/>
                    <a:lstStyle/>
                    <a:p>
                      <a:pPr algn="ctr"/>
                      <a:r>
                        <a:rPr lang="en-SG" sz="1800" dirty="0">
                          <a:solidFill>
                            <a:schemeClr val="accent6"/>
                          </a:solidFill>
                          <a:latin typeface="Daytona" panose="020B0604030500040204" pitchFamily="34" charset="0"/>
                        </a:rPr>
                        <a:t>76.2%</a:t>
                      </a:r>
                    </a:p>
                  </a:txBody>
                  <a:tcPr anchor="ctr"/>
                </a:tc>
                <a:tc>
                  <a:txBody>
                    <a:bodyPr/>
                    <a:lstStyle/>
                    <a:p>
                      <a:pPr algn="ctr"/>
                      <a:r>
                        <a:rPr lang="en-SG" sz="1800" dirty="0">
                          <a:solidFill>
                            <a:schemeClr val="accent6"/>
                          </a:solidFill>
                          <a:latin typeface="Daytona" panose="020B0604030500040204" pitchFamily="34" charset="0"/>
                        </a:rPr>
                        <a:t>51.9%</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47" name="Rectangle: Rounded Corners 46">
            <a:extLst>
              <a:ext uri="{FF2B5EF4-FFF2-40B4-BE49-F238E27FC236}">
                <a16:creationId xmlns:a16="http://schemas.microsoft.com/office/drawing/2014/main" id="{D251CBC4-E5EA-4B10-B601-0F14634FC386}"/>
              </a:ext>
            </a:extLst>
          </p:cNvPr>
          <p:cNvSpPr/>
          <p:nvPr/>
        </p:nvSpPr>
        <p:spPr>
          <a:xfrm>
            <a:off x="65151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TextBox 18">
            <a:extLst>
              <a:ext uri="{FF2B5EF4-FFF2-40B4-BE49-F238E27FC236}">
                <a16:creationId xmlns:a16="http://schemas.microsoft.com/office/drawing/2014/main" id="{50632668-0354-42E4-8A63-847F9D11EDC1}"/>
              </a:ext>
            </a:extLst>
          </p:cNvPr>
          <p:cNvSpPr txBox="1"/>
          <p:nvPr/>
        </p:nvSpPr>
        <p:spPr>
          <a:xfrm flipH="1">
            <a:off x="7086600" y="2923607"/>
            <a:ext cx="4440421" cy="507831"/>
          </a:xfrm>
          <a:prstGeom prst="rect">
            <a:avLst/>
          </a:prstGeom>
          <a:noFill/>
        </p:spPr>
        <p:txBody>
          <a:bodyPr wrap="square" rtlCol="0">
            <a:spAutoFit/>
          </a:bodyPr>
          <a:lstStyle/>
          <a:p>
            <a:pPr>
              <a:spcAft>
                <a:spcPts val="1200"/>
              </a:spcAft>
            </a:pPr>
            <a:r>
              <a:rPr lang="en-SG" sz="2700" dirty="0">
                <a:latin typeface="Daytona" panose="020B0604020202020204" pitchFamily="34" charset="0"/>
              </a:rPr>
              <a:t>1D CNN with </a:t>
            </a:r>
            <a:r>
              <a:rPr lang="en-SG" sz="2700" dirty="0" err="1">
                <a:latin typeface="Daytona" panose="020B0604020202020204" pitchFamily="34" charset="0"/>
              </a:rPr>
              <a:t>GloVE</a:t>
            </a:r>
            <a:r>
              <a:rPr lang="en-SG" sz="2700" dirty="0">
                <a:latin typeface="Daytona" panose="020B0604020202020204" pitchFamily="34" charset="0"/>
              </a:rPr>
              <a:t> 300d</a:t>
            </a:r>
          </a:p>
        </p:txBody>
      </p:sp>
      <p:graphicFrame>
        <p:nvGraphicFramePr>
          <p:cNvPr id="28" name="Table 10">
            <a:extLst>
              <a:ext uri="{FF2B5EF4-FFF2-40B4-BE49-F238E27FC236}">
                <a16:creationId xmlns:a16="http://schemas.microsoft.com/office/drawing/2014/main" id="{12D7757B-22FD-4753-A781-0915567A6EE1}"/>
              </a:ext>
            </a:extLst>
          </p:cNvPr>
          <p:cNvGraphicFramePr>
            <a:graphicFrameLocks noGrp="1"/>
          </p:cNvGraphicFramePr>
          <p:nvPr>
            <p:extLst>
              <p:ext uri="{D42A27DB-BD31-4B8C-83A1-F6EECF244321}">
                <p14:modId xmlns:p14="http://schemas.microsoft.com/office/powerpoint/2010/main" val="510742554"/>
              </p:ext>
            </p:extLst>
          </p:nvPr>
        </p:nvGraphicFramePr>
        <p:xfrm>
          <a:off x="6934200" y="6183702"/>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80.7%</a:t>
                      </a:r>
                    </a:p>
                  </a:txBody>
                  <a:tcPr anchor="ctr"/>
                </a:tc>
                <a:tc>
                  <a:txBody>
                    <a:bodyPr/>
                    <a:lstStyle/>
                    <a:p>
                      <a:pPr algn="ctr"/>
                      <a:r>
                        <a:rPr lang="en-SG" sz="1800" dirty="0">
                          <a:latin typeface="Daytona Light" panose="020B0304030503040204" pitchFamily="34" charset="0"/>
                        </a:rPr>
                        <a:t>81.9%</a:t>
                      </a:r>
                    </a:p>
                  </a:txBody>
                  <a:tcPr anchor="ctr"/>
                </a:tc>
                <a:tc>
                  <a:txBody>
                    <a:bodyPr/>
                    <a:lstStyle/>
                    <a:p>
                      <a:pPr algn="ctr"/>
                      <a:r>
                        <a:rPr lang="en-SG" sz="1800" dirty="0">
                          <a:latin typeface="Daytona Light" panose="020B0304030503040204" pitchFamily="34" charset="0"/>
                        </a:rPr>
                        <a:t>60.7%</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83.2%</a:t>
                      </a:r>
                    </a:p>
                  </a:txBody>
                  <a:tcPr anchor="ctr"/>
                </a:tc>
                <a:tc>
                  <a:txBody>
                    <a:bodyPr/>
                    <a:lstStyle/>
                    <a:p>
                      <a:pPr algn="ctr"/>
                      <a:r>
                        <a:rPr lang="en-SG" sz="1800" dirty="0">
                          <a:latin typeface="Daytona Light" panose="020B0304030503040204" pitchFamily="34" charset="0"/>
                        </a:rPr>
                        <a:t>81.4%</a:t>
                      </a:r>
                    </a:p>
                  </a:txBody>
                  <a:tcPr anchor="ctr"/>
                </a:tc>
                <a:tc>
                  <a:txBody>
                    <a:bodyPr/>
                    <a:lstStyle/>
                    <a:p>
                      <a:pPr algn="ctr"/>
                      <a:r>
                        <a:rPr lang="en-SG" sz="1800" dirty="0">
                          <a:latin typeface="Daytona Light" panose="020B0304030503040204" pitchFamily="34" charset="0"/>
                        </a:rPr>
                        <a:t>63.7%</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chemeClr val="accent6"/>
                          </a:solidFill>
                          <a:latin typeface="Daytona" panose="020B0604030500040204" pitchFamily="34" charset="0"/>
                        </a:rPr>
                        <a:t>81.6%</a:t>
                      </a:r>
                    </a:p>
                  </a:txBody>
                  <a:tcPr anchor="ctr"/>
                </a:tc>
                <a:tc>
                  <a:txBody>
                    <a:bodyPr/>
                    <a:lstStyle/>
                    <a:p>
                      <a:pPr algn="ctr"/>
                      <a:r>
                        <a:rPr lang="en-SG" sz="1800" dirty="0">
                          <a:solidFill>
                            <a:schemeClr val="accent3"/>
                          </a:solidFill>
                          <a:latin typeface="Daytona" panose="020B0604030500040204" pitchFamily="34" charset="0"/>
                        </a:rPr>
                        <a:t>81.7%</a:t>
                      </a:r>
                    </a:p>
                  </a:txBody>
                  <a:tcPr anchor="ctr"/>
                </a:tc>
                <a:tc>
                  <a:txBody>
                    <a:bodyPr/>
                    <a:lstStyle/>
                    <a:p>
                      <a:pPr algn="ctr"/>
                      <a:r>
                        <a:rPr lang="en-SG" sz="1800" dirty="0">
                          <a:solidFill>
                            <a:srgbClr val="00B050"/>
                          </a:solidFill>
                          <a:latin typeface="Daytona" panose="020B0604030500040204" pitchFamily="34" charset="0"/>
                        </a:rPr>
                        <a:t>61.3%</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pic>
        <p:nvPicPr>
          <p:cNvPr id="9" name="Picture 8">
            <a:extLst>
              <a:ext uri="{FF2B5EF4-FFF2-40B4-BE49-F238E27FC236}">
                <a16:creationId xmlns:a16="http://schemas.microsoft.com/office/drawing/2014/main" id="{CA4C7943-14AB-4637-94C4-E97ED984FEFC}"/>
              </a:ext>
            </a:extLst>
          </p:cNvPr>
          <p:cNvPicPr>
            <a:picLocks noChangeAspect="1"/>
          </p:cNvPicPr>
          <p:nvPr/>
        </p:nvPicPr>
        <p:blipFill>
          <a:blip r:embed="rId6"/>
          <a:stretch>
            <a:fillRect/>
          </a:stretch>
        </p:blipFill>
        <p:spPr>
          <a:xfrm>
            <a:off x="1219200" y="3457581"/>
            <a:ext cx="3791176" cy="2687275"/>
          </a:xfrm>
          <a:prstGeom prst="rect">
            <a:avLst/>
          </a:prstGeom>
        </p:spPr>
      </p:pic>
      <p:pic>
        <p:nvPicPr>
          <p:cNvPr id="12" name="Picture 11">
            <a:extLst>
              <a:ext uri="{FF2B5EF4-FFF2-40B4-BE49-F238E27FC236}">
                <a16:creationId xmlns:a16="http://schemas.microsoft.com/office/drawing/2014/main" id="{F47AA999-C73A-435A-8EA2-3C40F7AA21BA}"/>
              </a:ext>
            </a:extLst>
          </p:cNvPr>
          <p:cNvPicPr>
            <a:picLocks noChangeAspect="1"/>
          </p:cNvPicPr>
          <p:nvPr/>
        </p:nvPicPr>
        <p:blipFill>
          <a:blip r:embed="rId7"/>
          <a:stretch>
            <a:fillRect/>
          </a:stretch>
        </p:blipFill>
        <p:spPr>
          <a:xfrm>
            <a:off x="7184196" y="3419482"/>
            <a:ext cx="3941004" cy="2658020"/>
          </a:xfrm>
          <a:prstGeom prst="rect">
            <a:avLst/>
          </a:prstGeom>
        </p:spPr>
      </p:pic>
    </p:spTree>
    <p:extLst>
      <p:ext uri="{BB962C8B-B14F-4D97-AF65-F5344CB8AC3E}">
        <p14:creationId xmlns:p14="http://schemas.microsoft.com/office/powerpoint/2010/main" val="3093845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54542E4C-853D-4C8B-9D53-7D47860BC82B}"/>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1143000" y="2923607"/>
            <a:ext cx="4440421" cy="507831"/>
          </a:xfrm>
          <a:prstGeom prst="rect">
            <a:avLst/>
          </a:prstGeom>
          <a:noFill/>
        </p:spPr>
        <p:txBody>
          <a:bodyPr wrap="square" rtlCol="0">
            <a:spAutoFit/>
          </a:bodyPr>
          <a:lstStyle/>
          <a:p>
            <a:pPr>
              <a:spcAft>
                <a:spcPts val="1200"/>
              </a:spcAft>
            </a:pPr>
            <a:r>
              <a:rPr lang="en-SG" sz="2700" dirty="0">
                <a:latin typeface="Daytona" panose="020B0604020202020204" pitchFamily="34" charset="0"/>
              </a:rPr>
              <a:t>1D CNN with </a:t>
            </a:r>
            <a:r>
              <a:rPr lang="en-SG" sz="2700" dirty="0" err="1">
                <a:latin typeface="Daytona" panose="020B0604020202020204" pitchFamily="34" charset="0"/>
              </a:rPr>
              <a:t>GloVE</a:t>
            </a:r>
            <a:r>
              <a:rPr lang="en-SG" sz="2700" dirty="0">
                <a:latin typeface="Daytona" panose="020B0604020202020204" pitchFamily="34" charset="0"/>
              </a:rPr>
              <a:t> 100d</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(CNNs &amp; BERT)</a:t>
              </a:r>
            </a:p>
          </p:txBody>
        </p:sp>
      </p:grpSp>
      <p:graphicFrame>
        <p:nvGraphicFramePr>
          <p:cNvPr id="39" name="Table 10">
            <a:extLst>
              <a:ext uri="{FF2B5EF4-FFF2-40B4-BE49-F238E27FC236}">
                <a16:creationId xmlns:a16="http://schemas.microsoft.com/office/drawing/2014/main" id="{8C258633-BCFE-4227-A3C1-B0C773FF3F84}"/>
              </a:ext>
            </a:extLst>
          </p:cNvPr>
          <p:cNvGraphicFramePr>
            <a:graphicFrameLocks noGrp="1"/>
          </p:cNvGraphicFramePr>
          <p:nvPr/>
        </p:nvGraphicFramePr>
        <p:xfrm>
          <a:off x="1018289" y="6183702"/>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79.2%</a:t>
                      </a:r>
                    </a:p>
                  </a:txBody>
                  <a:tcPr anchor="ctr"/>
                </a:tc>
                <a:tc>
                  <a:txBody>
                    <a:bodyPr/>
                    <a:lstStyle/>
                    <a:p>
                      <a:pPr algn="ctr"/>
                      <a:r>
                        <a:rPr lang="en-SG" sz="1800" dirty="0">
                          <a:latin typeface="Daytona Light" panose="020B0304030503040204" pitchFamily="34" charset="0"/>
                        </a:rPr>
                        <a:t>79.7%</a:t>
                      </a:r>
                    </a:p>
                  </a:txBody>
                  <a:tcPr anchor="ctr"/>
                </a:tc>
                <a:tc>
                  <a:txBody>
                    <a:bodyPr/>
                    <a:lstStyle/>
                    <a:p>
                      <a:pPr algn="ctr"/>
                      <a:r>
                        <a:rPr lang="en-SG" sz="1800" dirty="0">
                          <a:latin typeface="Daytona Light" panose="020B0304030503040204" pitchFamily="34" charset="0"/>
                        </a:rPr>
                        <a:t>51.9%</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72.7%</a:t>
                      </a:r>
                    </a:p>
                  </a:txBody>
                  <a:tcPr anchor="ctr"/>
                </a:tc>
                <a:tc>
                  <a:txBody>
                    <a:bodyPr/>
                    <a:lstStyle/>
                    <a:p>
                      <a:pPr algn="ctr"/>
                      <a:r>
                        <a:rPr lang="en-SG" sz="1800" dirty="0">
                          <a:latin typeface="Daytona Light" panose="020B0304030503040204" pitchFamily="34" charset="0"/>
                        </a:rPr>
                        <a:t>70.3%</a:t>
                      </a:r>
                    </a:p>
                  </a:txBody>
                  <a:tcPr anchor="ctr"/>
                </a:tc>
                <a:tc>
                  <a:txBody>
                    <a:bodyPr/>
                    <a:lstStyle/>
                    <a:p>
                      <a:pPr algn="ctr"/>
                      <a:r>
                        <a:rPr lang="en-SG" sz="1800" dirty="0">
                          <a:latin typeface="Daytona Light" panose="020B0304030503040204" pitchFamily="34" charset="0"/>
                        </a:rPr>
                        <a:t>52.5%</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chemeClr val="accent6"/>
                          </a:solidFill>
                          <a:latin typeface="Daytona" panose="020B0604030500040204" pitchFamily="34" charset="0"/>
                        </a:rPr>
                        <a:t>76.8%</a:t>
                      </a:r>
                    </a:p>
                  </a:txBody>
                  <a:tcPr anchor="ctr"/>
                </a:tc>
                <a:tc>
                  <a:txBody>
                    <a:bodyPr/>
                    <a:lstStyle/>
                    <a:p>
                      <a:pPr algn="ctr"/>
                      <a:r>
                        <a:rPr lang="en-SG" sz="1800" dirty="0">
                          <a:solidFill>
                            <a:schemeClr val="accent6"/>
                          </a:solidFill>
                          <a:latin typeface="Daytona" panose="020B0604030500040204" pitchFamily="34" charset="0"/>
                        </a:rPr>
                        <a:t>76.2%</a:t>
                      </a:r>
                    </a:p>
                  </a:txBody>
                  <a:tcPr anchor="ctr"/>
                </a:tc>
                <a:tc>
                  <a:txBody>
                    <a:bodyPr/>
                    <a:lstStyle/>
                    <a:p>
                      <a:pPr algn="ctr"/>
                      <a:r>
                        <a:rPr lang="en-SG" sz="1800" dirty="0">
                          <a:solidFill>
                            <a:schemeClr val="accent6"/>
                          </a:solidFill>
                          <a:latin typeface="Daytona" panose="020B0604030500040204" pitchFamily="34" charset="0"/>
                        </a:rPr>
                        <a:t>51.9%</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47" name="Rectangle: Rounded Corners 46">
            <a:extLst>
              <a:ext uri="{FF2B5EF4-FFF2-40B4-BE49-F238E27FC236}">
                <a16:creationId xmlns:a16="http://schemas.microsoft.com/office/drawing/2014/main" id="{D251CBC4-E5EA-4B10-B601-0F14634FC386}"/>
              </a:ext>
            </a:extLst>
          </p:cNvPr>
          <p:cNvSpPr/>
          <p:nvPr/>
        </p:nvSpPr>
        <p:spPr>
          <a:xfrm>
            <a:off x="65151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TextBox 18">
            <a:extLst>
              <a:ext uri="{FF2B5EF4-FFF2-40B4-BE49-F238E27FC236}">
                <a16:creationId xmlns:a16="http://schemas.microsoft.com/office/drawing/2014/main" id="{50632668-0354-42E4-8A63-847F9D11EDC1}"/>
              </a:ext>
            </a:extLst>
          </p:cNvPr>
          <p:cNvSpPr txBox="1"/>
          <p:nvPr/>
        </p:nvSpPr>
        <p:spPr>
          <a:xfrm flipH="1">
            <a:off x="7086600" y="2923607"/>
            <a:ext cx="4440421" cy="507831"/>
          </a:xfrm>
          <a:prstGeom prst="rect">
            <a:avLst/>
          </a:prstGeom>
          <a:noFill/>
        </p:spPr>
        <p:txBody>
          <a:bodyPr wrap="square" rtlCol="0">
            <a:spAutoFit/>
          </a:bodyPr>
          <a:lstStyle/>
          <a:p>
            <a:pPr>
              <a:spcAft>
                <a:spcPts val="1200"/>
              </a:spcAft>
            </a:pPr>
            <a:r>
              <a:rPr lang="en-SG" sz="2700" dirty="0">
                <a:latin typeface="Daytona" panose="020B0604020202020204" pitchFamily="34" charset="0"/>
              </a:rPr>
              <a:t>1D CNN with </a:t>
            </a:r>
            <a:r>
              <a:rPr lang="en-SG" sz="2700" dirty="0" err="1">
                <a:latin typeface="Daytona" panose="020B0604020202020204" pitchFamily="34" charset="0"/>
              </a:rPr>
              <a:t>GloVE</a:t>
            </a:r>
            <a:r>
              <a:rPr lang="en-SG" sz="2700" dirty="0">
                <a:latin typeface="Daytona" panose="020B0604020202020204" pitchFamily="34" charset="0"/>
              </a:rPr>
              <a:t> 300d</a:t>
            </a:r>
          </a:p>
        </p:txBody>
      </p:sp>
      <p:pic>
        <p:nvPicPr>
          <p:cNvPr id="9" name="Picture 8">
            <a:extLst>
              <a:ext uri="{FF2B5EF4-FFF2-40B4-BE49-F238E27FC236}">
                <a16:creationId xmlns:a16="http://schemas.microsoft.com/office/drawing/2014/main" id="{CA4C7943-14AB-4637-94C4-E97ED984FEFC}"/>
              </a:ext>
            </a:extLst>
          </p:cNvPr>
          <p:cNvPicPr>
            <a:picLocks noChangeAspect="1"/>
          </p:cNvPicPr>
          <p:nvPr/>
        </p:nvPicPr>
        <p:blipFill>
          <a:blip r:embed="rId6"/>
          <a:stretch>
            <a:fillRect/>
          </a:stretch>
        </p:blipFill>
        <p:spPr>
          <a:xfrm>
            <a:off x="1219200" y="3457581"/>
            <a:ext cx="3791176" cy="2687275"/>
          </a:xfrm>
          <a:prstGeom prst="rect">
            <a:avLst/>
          </a:prstGeom>
        </p:spPr>
      </p:pic>
      <p:pic>
        <p:nvPicPr>
          <p:cNvPr id="12" name="Picture 11">
            <a:extLst>
              <a:ext uri="{FF2B5EF4-FFF2-40B4-BE49-F238E27FC236}">
                <a16:creationId xmlns:a16="http://schemas.microsoft.com/office/drawing/2014/main" id="{F47AA999-C73A-435A-8EA2-3C40F7AA21BA}"/>
              </a:ext>
            </a:extLst>
          </p:cNvPr>
          <p:cNvPicPr>
            <a:picLocks noChangeAspect="1"/>
          </p:cNvPicPr>
          <p:nvPr/>
        </p:nvPicPr>
        <p:blipFill>
          <a:blip r:embed="rId7"/>
          <a:stretch>
            <a:fillRect/>
          </a:stretch>
        </p:blipFill>
        <p:spPr>
          <a:xfrm>
            <a:off x="7184196" y="3419482"/>
            <a:ext cx="3941004" cy="2658020"/>
          </a:xfrm>
          <a:prstGeom prst="rect">
            <a:avLst/>
          </a:prstGeom>
        </p:spPr>
      </p:pic>
      <p:sp>
        <p:nvSpPr>
          <p:cNvPr id="24" name="Rectangle: Rounded Corners 23">
            <a:extLst>
              <a:ext uri="{FF2B5EF4-FFF2-40B4-BE49-F238E27FC236}">
                <a16:creationId xmlns:a16="http://schemas.microsoft.com/office/drawing/2014/main" id="{11F627CD-AF05-4ACD-BD8A-1D752C9B85B8}"/>
              </a:ext>
            </a:extLst>
          </p:cNvPr>
          <p:cNvSpPr/>
          <p:nvPr/>
        </p:nvSpPr>
        <p:spPr>
          <a:xfrm>
            <a:off x="12440994"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5" name="TextBox 24">
            <a:extLst>
              <a:ext uri="{FF2B5EF4-FFF2-40B4-BE49-F238E27FC236}">
                <a16:creationId xmlns:a16="http://schemas.microsoft.com/office/drawing/2014/main" id="{8B297850-DB83-4D28-8883-41AB160368FB}"/>
              </a:ext>
            </a:extLst>
          </p:cNvPr>
          <p:cNvSpPr txBox="1"/>
          <p:nvPr/>
        </p:nvSpPr>
        <p:spPr>
          <a:xfrm flipH="1">
            <a:off x="12977349" y="2883069"/>
            <a:ext cx="4440421" cy="507831"/>
          </a:xfrm>
          <a:prstGeom prst="rect">
            <a:avLst/>
          </a:prstGeom>
          <a:noFill/>
        </p:spPr>
        <p:txBody>
          <a:bodyPr wrap="square" rtlCol="0">
            <a:spAutoFit/>
          </a:bodyPr>
          <a:lstStyle/>
          <a:p>
            <a:pPr algn="ctr">
              <a:spcAft>
                <a:spcPts val="1200"/>
              </a:spcAft>
            </a:pPr>
            <a:r>
              <a:rPr lang="en-SG" sz="2700" dirty="0">
                <a:latin typeface="Daytona" panose="020B0604020202020204" pitchFamily="34" charset="0"/>
              </a:rPr>
              <a:t>BERT</a:t>
            </a:r>
          </a:p>
        </p:txBody>
      </p:sp>
      <p:pic>
        <p:nvPicPr>
          <p:cNvPr id="11" name="Picture 10">
            <a:extLst>
              <a:ext uri="{FF2B5EF4-FFF2-40B4-BE49-F238E27FC236}">
                <a16:creationId xmlns:a16="http://schemas.microsoft.com/office/drawing/2014/main" id="{7C1DE5E8-4AF5-4D23-8913-8BDA30C72E82}"/>
              </a:ext>
            </a:extLst>
          </p:cNvPr>
          <p:cNvPicPr>
            <a:picLocks noChangeAspect="1"/>
          </p:cNvPicPr>
          <p:nvPr/>
        </p:nvPicPr>
        <p:blipFill>
          <a:blip r:embed="rId8"/>
          <a:stretch>
            <a:fillRect/>
          </a:stretch>
        </p:blipFill>
        <p:spPr>
          <a:xfrm>
            <a:off x="13106400" y="3361216"/>
            <a:ext cx="3890011" cy="2696684"/>
          </a:xfrm>
          <a:prstGeom prst="rect">
            <a:avLst/>
          </a:prstGeom>
        </p:spPr>
      </p:pic>
      <p:graphicFrame>
        <p:nvGraphicFramePr>
          <p:cNvPr id="32" name="Table 10">
            <a:extLst>
              <a:ext uri="{FF2B5EF4-FFF2-40B4-BE49-F238E27FC236}">
                <a16:creationId xmlns:a16="http://schemas.microsoft.com/office/drawing/2014/main" id="{6447E5C5-D002-4C12-B338-171A6CC21F0C}"/>
              </a:ext>
            </a:extLst>
          </p:cNvPr>
          <p:cNvGraphicFramePr>
            <a:graphicFrameLocks noGrp="1"/>
          </p:cNvGraphicFramePr>
          <p:nvPr>
            <p:extLst>
              <p:ext uri="{D42A27DB-BD31-4B8C-83A1-F6EECF244321}">
                <p14:modId xmlns:p14="http://schemas.microsoft.com/office/powerpoint/2010/main" val="3839440869"/>
              </p:ext>
            </p:extLst>
          </p:nvPr>
        </p:nvGraphicFramePr>
        <p:xfrm>
          <a:off x="12860867" y="6183702"/>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98.7%</a:t>
                      </a:r>
                    </a:p>
                  </a:txBody>
                  <a:tcPr anchor="ctr"/>
                </a:tc>
                <a:tc>
                  <a:txBody>
                    <a:bodyPr/>
                    <a:lstStyle/>
                    <a:p>
                      <a:pPr algn="ctr"/>
                      <a:r>
                        <a:rPr lang="en-SG" sz="1800" dirty="0">
                          <a:latin typeface="Daytona Light" panose="020B0304030503040204" pitchFamily="34" charset="0"/>
                        </a:rPr>
                        <a:t>87.4%</a:t>
                      </a:r>
                    </a:p>
                  </a:txBody>
                  <a:tcPr anchor="ctr"/>
                </a:tc>
                <a:tc>
                  <a:txBody>
                    <a:bodyPr/>
                    <a:lstStyle/>
                    <a:p>
                      <a:pPr algn="ctr"/>
                      <a:r>
                        <a:rPr lang="en-SG" sz="1800" dirty="0">
                          <a:latin typeface="Daytona Light" panose="020B0304030503040204" pitchFamily="34" charset="0"/>
                        </a:rPr>
                        <a:t>60.4%</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99.1%</a:t>
                      </a:r>
                    </a:p>
                  </a:txBody>
                  <a:tcPr anchor="ctr"/>
                </a:tc>
                <a:tc>
                  <a:txBody>
                    <a:bodyPr/>
                    <a:lstStyle/>
                    <a:p>
                      <a:pPr algn="ctr"/>
                      <a:r>
                        <a:rPr lang="en-SG" sz="1800" dirty="0">
                          <a:latin typeface="Daytona Light" panose="020B0304030503040204" pitchFamily="34" charset="0"/>
                        </a:rPr>
                        <a:t>89.3%</a:t>
                      </a:r>
                    </a:p>
                  </a:txBody>
                  <a:tcPr anchor="ctr"/>
                </a:tc>
                <a:tc>
                  <a:txBody>
                    <a:bodyPr/>
                    <a:lstStyle/>
                    <a:p>
                      <a:pPr algn="ctr"/>
                      <a:r>
                        <a:rPr lang="en-SG" sz="1800" dirty="0">
                          <a:latin typeface="Daytona Light" panose="020B0304030503040204" pitchFamily="34" charset="0"/>
                        </a:rPr>
                        <a:t>54.4%</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98.9%</a:t>
                      </a:r>
                    </a:p>
                  </a:txBody>
                  <a:tcPr anchor="ctr"/>
                </a:tc>
                <a:tc>
                  <a:txBody>
                    <a:bodyPr/>
                    <a:lstStyle/>
                    <a:p>
                      <a:pPr algn="ctr"/>
                      <a:r>
                        <a:rPr lang="en-SG" sz="1800" dirty="0">
                          <a:solidFill>
                            <a:srgbClr val="00B050"/>
                          </a:solidFill>
                          <a:latin typeface="Daytona" panose="020B0604030500040204" pitchFamily="34" charset="0"/>
                        </a:rPr>
                        <a:t>88.2%</a:t>
                      </a:r>
                    </a:p>
                  </a:txBody>
                  <a:tcPr anchor="ctr"/>
                </a:tc>
                <a:tc>
                  <a:txBody>
                    <a:bodyPr/>
                    <a:lstStyle/>
                    <a:p>
                      <a:pPr algn="ctr"/>
                      <a:r>
                        <a:rPr lang="en-SG" sz="1800" dirty="0">
                          <a:solidFill>
                            <a:srgbClr val="00B050"/>
                          </a:solidFill>
                          <a:latin typeface="Daytona" panose="020B0604030500040204" pitchFamily="34" charset="0"/>
                        </a:rPr>
                        <a:t>59.4%</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graphicFrame>
        <p:nvGraphicFramePr>
          <p:cNvPr id="33" name="Table 10">
            <a:extLst>
              <a:ext uri="{FF2B5EF4-FFF2-40B4-BE49-F238E27FC236}">
                <a16:creationId xmlns:a16="http://schemas.microsoft.com/office/drawing/2014/main" id="{2B582C86-182B-46AD-825B-E4BDFC66F28F}"/>
              </a:ext>
            </a:extLst>
          </p:cNvPr>
          <p:cNvGraphicFramePr>
            <a:graphicFrameLocks noGrp="1"/>
          </p:cNvGraphicFramePr>
          <p:nvPr>
            <p:extLst>
              <p:ext uri="{D42A27DB-BD31-4B8C-83A1-F6EECF244321}">
                <p14:modId xmlns:p14="http://schemas.microsoft.com/office/powerpoint/2010/main" val="3854300332"/>
              </p:ext>
            </p:extLst>
          </p:nvPr>
        </p:nvGraphicFramePr>
        <p:xfrm>
          <a:off x="6934200" y="6183702"/>
          <a:ext cx="4440422" cy="3074598"/>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602022">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602022">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80.7%</a:t>
                      </a:r>
                    </a:p>
                  </a:txBody>
                  <a:tcPr anchor="ctr"/>
                </a:tc>
                <a:tc>
                  <a:txBody>
                    <a:bodyPr/>
                    <a:lstStyle/>
                    <a:p>
                      <a:pPr algn="ctr"/>
                      <a:r>
                        <a:rPr lang="en-SG" sz="1800" dirty="0">
                          <a:latin typeface="Daytona Light" panose="020B0304030503040204" pitchFamily="34" charset="0"/>
                        </a:rPr>
                        <a:t>81.9%</a:t>
                      </a:r>
                    </a:p>
                  </a:txBody>
                  <a:tcPr anchor="ctr"/>
                </a:tc>
                <a:tc>
                  <a:txBody>
                    <a:bodyPr/>
                    <a:lstStyle/>
                    <a:p>
                      <a:pPr algn="ctr"/>
                      <a:r>
                        <a:rPr lang="en-SG" sz="1800" dirty="0">
                          <a:latin typeface="Daytona Light" panose="020B0304030503040204" pitchFamily="34" charset="0"/>
                        </a:rPr>
                        <a:t>60.7%</a:t>
                      </a:r>
                    </a:p>
                  </a:txBody>
                  <a:tcPr anchor="ctr"/>
                </a:tc>
                <a:extLst>
                  <a:ext uri="{0D108BD9-81ED-4DB2-BD59-A6C34878D82A}">
                    <a16:rowId xmlns:a16="http://schemas.microsoft.com/office/drawing/2014/main" val="908451985"/>
                  </a:ext>
                </a:extLst>
              </a:tr>
              <a:tr h="602022">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83.2%</a:t>
                      </a:r>
                    </a:p>
                  </a:txBody>
                  <a:tcPr anchor="ctr"/>
                </a:tc>
                <a:tc>
                  <a:txBody>
                    <a:bodyPr/>
                    <a:lstStyle/>
                    <a:p>
                      <a:pPr algn="ctr"/>
                      <a:r>
                        <a:rPr lang="en-SG" sz="1800" dirty="0">
                          <a:latin typeface="Daytona Light" panose="020B0304030503040204" pitchFamily="34" charset="0"/>
                        </a:rPr>
                        <a:t>81.4%</a:t>
                      </a:r>
                    </a:p>
                  </a:txBody>
                  <a:tcPr anchor="ctr"/>
                </a:tc>
                <a:tc>
                  <a:txBody>
                    <a:bodyPr/>
                    <a:lstStyle/>
                    <a:p>
                      <a:pPr algn="ctr"/>
                      <a:r>
                        <a:rPr lang="en-SG" sz="1800" dirty="0">
                          <a:latin typeface="Daytona Light" panose="020B0304030503040204" pitchFamily="34" charset="0"/>
                        </a:rPr>
                        <a:t>63.7%</a:t>
                      </a:r>
                    </a:p>
                  </a:txBody>
                  <a:tcPr anchor="ctr"/>
                </a:tc>
                <a:extLst>
                  <a:ext uri="{0D108BD9-81ED-4DB2-BD59-A6C34878D82A}">
                    <a16:rowId xmlns:a16="http://schemas.microsoft.com/office/drawing/2014/main" val="2918856162"/>
                  </a:ext>
                </a:extLst>
              </a:tr>
              <a:tr h="602022">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chemeClr val="accent6"/>
                          </a:solidFill>
                          <a:latin typeface="Daytona" panose="020B0604030500040204" pitchFamily="34" charset="0"/>
                        </a:rPr>
                        <a:t>81.6%</a:t>
                      </a:r>
                    </a:p>
                  </a:txBody>
                  <a:tcPr anchor="ctr"/>
                </a:tc>
                <a:tc>
                  <a:txBody>
                    <a:bodyPr/>
                    <a:lstStyle/>
                    <a:p>
                      <a:pPr algn="ctr"/>
                      <a:r>
                        <a:rPr lang="en-SG" sz="1800" dirty="0">
                          <a:solidFill>
                            <a:schemeClr val="accent3"/>
                          </a:solidFill>
                          <a:latin typeface="Daytona" panose="020B0604030500040204" pitchFamily="34" charset="0"/>
                        </a:rPr>
                        <a:t>81.7%</a:t>
                      </a:r>
                    </a:p>
                  </a:txBody>
                  <a:tcPr anchor="ctr"/>
                </a:tc>
                <a:tc>
                  <a:txBody>
                    <a:bodyPr/>
                    <a:lstStyle/>
                    <a:p>
                      <a:pPr algn="ctr"/>
                      <a:r>
                        <a:rPr lang="en-SG" sz="1800" dirty="0">
                          <a:solidFill>
                            <a:srgbClr val="00B050"/>
                          </a:solidFill>
                          <a:latin typeface="Daytona" panose="020B0604030500040204" pitchFamily="34" charset="0"/>
                        </a:rPr>
                        <a:t>61.3%</a:t>
                      </a:r>
                    </a:p>
                  </a:txBody>
                  <a:tcPr anchor="ctr"/>
                </a:tc>
                <a:extLst>
                  <a:ext uri="{0D108BD9-81ED-4DB2-BD59-A6C34878D82A}">
                    <a16:rowId xmlns:a16="http://schemas.microsoft.com/office/drawing/2014/main" val="2094403223"/>
                  </a:ext>
                </a:extLst>
              </a:tr>
              <a:tr h="66651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Tree>
    <p:extLst>
      <p:ext uri="{BB962C8B-B14F-4D97-AF65-F5344CB8AC3E}">
        <p14:creationId xmlns:p14="http://schemas.microsoft.com/office/powerpoint/2010/main" val="3997327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54542E4C-853D-4C8B-9D53-7D47860BC82B}"/>
              </a:ext>
            </a:extLst>
          </p:cNvPr>
          <p:cNvSpPr/>
          <p:nvPr/>
        </p:nvSpPr>
        <p:spPr>
          <a:xfrm>
            <a:off x="609600" y="6057900"/>
            <a:ext cx="5257800" cy="39624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990600" y="6312069"/>
            <a:ext cx="4440421" cy="507831"/>
          </a:xfrm>
          <a:prstGeom prst="rect">
            <a:avLst/>
          </a:prstGeom>
          <a:noFill/>
        </p:spPr>
        <p:txBody>
          <a:bodyPr wrap="square" rtlCol="0">
            <a:spAutoFit/>
          </a:bodyPr>
          <a:lstStyle/>
          <a:p>
            <a:pPr>
              <a:spcAft>
                <a:spcPts val="1200"/>
              </a:spcAft>
            </a:pPr>
            <a:r>
              <a:rPr lang="en-SG" sz="2700" dirty="0">
                <a:latin typeface="Daytona" panose="020B0604020202020204" pitchFamily="34" charset="0"/>
              </a:rPr>
              <a:t>1D CNN with </a:t>
            </a:r>
            <a:r>
              <a:rPr lang="en-SG" sz="2700" dirty="0" err="1">
                <a:latin typeface="Daytona" panose="020B0604020202020204" pitchFamily="34" charset="0"/>
              </a:rPr>
              <a:t>GloVE</a:t>
            </a:r>
            <a:r>
              <a:rPr lang="en-SG" sz="2700" dirty="0">
                <a:latin typeface="Daytona" panose="020B0604020202020204" pitchFamily="34" charset="0"/>
              </a:rPr>
              <a:t> 100d</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Model Evaluation (NNs)</a:t>
              </a:r>
            </a:p>
          </p:txBody>
        </p:sp>
      </p:grpSp>
      <p:graphicFrame>
        <p:nvGraphicFramePr>
          <p:cNvPr id="39" name="Table 10">
            <a:extLst>
              <a:ext uri="{FF2B5EF4-FFF2-40B4-BE49-F238E27FC236}">
                <a16:creationId xmlns:a16="http://schemas.microsoft.com/office/drawing/2014/main" id="{8C258633-BCFE-4227-A3C1-B0C773FF3F84}"/>
              </a:ext>
            </a:extLst>
          </p:cNvPr>
          <p:cNvGraphicFramePr>
            <a:graphicFrameLocks noGrp="1"/>
          </p:cNvGraphicFramePr>
          <p:nvPr>
            <p:extLst>
              <p:ext uri="{D42A27DB-BD31-4B8C-83A1-F6EECF244321}">
                <p14:modId xmlns:p14="http://schemas.microsoft.com/office/powerpoint/2010/main" val="3005475509"/>
              </p:ext>
            </p:extLst>
          </p:nvPr>
        </p:nvGraphicFramePr>
        <p:xfrm>
          <a:off x="1018289" y="6896100"/>
          <a:ext cx="4440422" cy="2788612"/>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537133">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537133">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79.2%</a:t>
                      </a:r>
                    </a:p>
                  </a:txBody>
                  <a:tcPr anchor="ctr"/>
                </a:tc>
                <a:tc>
                  <a:txBody>
                    <a:bodyPr/>
                    <a:lstStyle/>
                    <a:p>
                      <a:pPr algn="ctr"/>
                      <a:r>
                        <a:rPr lang="en-SG" sz="1800" dirty="0">
                          <a:latin typeface="Daytona Light" panose="020B0304030503040204" pitchFamily="34" charset="0"/>
                        </a:rPr>
                        <a:t>79.7%</a:t>
                      </a:r>
                    </a:p>
                  </a:txBody>
                  <a:tcPr anchor="ctr"/>
                </a:tc>
                <a:tc>
                  <a:txBody>
                    <a:bodyPr/>
                    <a:lstStyle/>
                    <a:p>
                      <a:pPr algn="ctr"/>
                      <a:r>
                        <a:rPr lang="en-SG" sz="1800" dirty="0">
                          <a:latin typeface="Daytona Light" panose="020B0304030503040204" pitchFamily="34" charset="0"/>
                        </a:rPr>
                        <a:t>51.9%</a:t>
                      </a:r>
                    </a:p>
                  </a:txBody>
                  <a:tcPr anchor="ctr"/>
                </a:tc>
                <a:extLst>
                  <a:ext uri="{0D108BD9-81ED-4DB2-BD59-A6C34878D82A}">
                    <a16:rowId xmlns:a16="http://schemas.microsoft.com/office/drawing/2014/main" val="908451985"/>
                  </a:ext>
                </a:extLst>
              </a:tr>
              <a:tr h="537133">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72.7%</a:t>
                      </a:r>
                    </a:p>
                  </a:txBody>
                  <a:tcPr anchor="ctr"/>
                </a:tc>
                <a:tc>
                  <a:txBody>
                    <a:bodyPr/>
                    <a:lstStyle/>
                    <a:p>
                      <a:pPr algn="ctr"/>
                      <a:r>
                        <a:rPr lang="en-SG" sz="1800" dirty="0">
                          <a:latin typeface="Daytona Light" panose="020B0304030503040204" pitchFamily="34" charset="0"/>
                        </a:rPr>
                        <a:t>70.3%</a:t>
                      </a:r>
                    </a:p>
                  </a:txBody>
                  <a:tcPr anchor="ctr"/>
                </a:tc>
                <a:tc>
                  <a:txBody>
                    <a:bodyPr/>
                    <a:lstStyle/>
                    <a:p>
                      <a:pPr algn="ctr"/>
                      <a:r>
                        <a:rPr lang="en-SG" sz="1800" dirty="0">
                          <a:latin typeface="Daytona Light" panose="020B0304030503040204" pitchFamily="34" charset="0"/>
                        </a:rPr>
                        <a:t>52.5%</a:t>
                      </a:r>
                    </a:p>
                  </a:txBody>
                  <a:tcPr anchor="ctr"/>
                </a:tc>
                <a:extLst>
                  <a:ext uri="{0D108BD9-81ED-4DB2-BD59-A6C34878D82A}">
                    <a16:rowId xmlns:a16="http://schemas.microsoft.com/office/drawing/2014/main" val="2918856162"/>
                  </a:ext>
                </a:extLst>
              </a:tr>
              <a:tr h="537133">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chemeClr val="accent6"/>
                          </a:solidFill>
                          <a:latin typeface="Daytona" panose="020B0604030500040204" pitchFamily="34" charset="0"/>
                        </a:rPr>
                        <a:t>76.8%</a:t>
                      </a:r>
                    </a:p>
                  </a:txBody>
                  <a:tcPr anchor="ctr"/>
                </a:tc>
                <a:tc>
                  <a:txBody>
                    <a:bodyPr/>
                    <a:lstStyle/>
                    <a:p>
                      <a:pPr algn="ctr"/>
                      <a:r>
                        <a:rPr lang="en-SG" sz="1800" dirty="0">
                          <a:solidFill>
                            <a:schemeClr val="accent6"/>
                          </a:solidFill>
                          <a:latin typeface="Daytona" panose="020B0604030500040204" pitchFamily="34" charset="0"/>
                        </a:rPr>
                        <a:t>76.2%</a:t>
                      </a:r>
                    </a:p>
                  </a:txBody>
                  <a:tcPr anchor="ctr"/>
                </a:tc>
                <a:tc>
                  <a:txBody>
                    <a:bodyPr/>
                    <a:lstStyle/>
                    <a:p>
                      <a:pPr algn="ctr"/>
                      <a:r>
                        <a:rPr lang="en-SG" sz="1800" dirty="0">
                          <a:solidFill>
                            <a:schemeClr val="accent6"/>
                          </a:solidFill>
                          <a:latin typeface="Daytona" panose="020B0604030500040204" pitchFamily="34" charset="0"/>
                        </a:rPr>
                        <a:t>51.9%</a:t>
                      </a:r>
                    </a:p>
                  </a:txBody>
                  <a:tcPr anchor="ctr"/>
                </a:tc>
                <a:extLst>
                  <a:ext uri="{0D108BD9-81ED-4DB2-BD59-A6C34878D82A}">
                    <a16:rowId xmlns:a16="http://schemas.microsoft.com/office/drawing/2014/main" val="2094403223"/>
                  </a:ext>
                </a:extLst>
              </a:tr>
              <a:tr h="59467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47" name="Rectangle: Rounded Corners 46">
            <a:extLst>
              <a:ext uri="{FF2B5EF4-FFF2-40B4-BE49-F238E27FC236}">
                <a16:creationId xmlns:a16="http://schemas.microsoft.com/office/drawing/2014/main" id="{D251CBC4-E5EA-4B10-B601-0F14634FC386}"/>
              </a:ext>
            </a:extLst>
          </p:cNvPr>
          <p:cNvSpPr/>
          <p:nvPr/>
        </p:nvSpPr>
        <p:spPr>
          <a:xfrm>
            <a:off x="6515100" y="6057900"/>
            <a:ext cx="5257800" cy="39624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TextBox 18">
            <a:extLst>
              <a:ext uri="{FF2B5EF4-FFF2-40B4-BE49-F238E27FC236}">
                <a16:creationId xmlns:a16="http://schemas.microsoft.com/office/drawing/2014/main" id="{50632668-0354-42E4-8A63-847F9D11EDC1}"/>
              </a:ext>
            </a:extLst>
          </p:cNvPr>
          <p:cNvSpPr txBox="1"/>
          <p:nvPr/>
        </p:nvSpPr>
        <p:spPr>
          <a:xfrm flipH="1">
            <a:off x="6934200" y="6289446"/>
            <a:ext cx="4440421" cy="507831"/>
          </a:xfrm>
          <a:prstGeom prst="rect">
            <a:avLst/>
          </a:prstGeom>
          <a:noFill/>
        </p:spPr>
        <p:txBody>
          <a:bodyPr wrap="square" rtlCol="0">
            <a:spAutoFit/>
          </a:bodyPr>
          <a:lstStyle/>
          <a:p>
            <a:pPr>
              <a:spcAft>
                <a:spcPts val="1200"/>
              </a:spcAft>
            </a:pPr>
            <a:r>
              <a:rPr lang="en-SG" sz="2700" dirty="0">
                <a:latin typeface="Daytona" panose="020B0604020202020204" pitchFamily="34" charset="0"/>
              </a:rPr>
              <a:t>1D CNN with </a:t>
            </a:r>
            <a:r>
              <a:rPr lang="en-SG" sz="2700" dirty="0" err="1">
                <a:latin typeface="Daytona" panose="020B0604020202020204" pitchFamily="34" charset="0"/>
              </a:rPr>
              <a:t>GloVE</a:t>
            </a:r>
            <a:r>
              <a:rPr lang="en-SG" sz="2700" dirty="0">
                <a:latin typeface="Daytona" panose="020B0604020202020204" pitchFamily="34" charset="0"/>
              </a:rPr>
              <a:t> 300d</a:t>
            </a:r>
          </a:p>
        </p:txBody>
      </p:sp>
      <p:sp>
        <p:nvSpPr>
          <p:cNvPr id="24" name="Rectangle: Rounded Corners 23">
            <a:extLst>
              <a:ext uri="{FF2B5EF4-FFF2-40B4-BE49-F238E27FC236}">
                <a16:creationId xmlns:a16="http://schemas.microsoft.com/office/drawing/2014/main" id="{11F627CD-AF05-4ACD-BD8A-1D752C9B85B8}"/>
              </a:ext>
            </a:extLst>
          </p:cNvPr>
          <p:cNvSpPr/>
          <p:nvPr/>
        </p:nvSpPr>
        <p:spPr>
          <a:xfrm>
            <a:off x="12440994" y="6057900"/>
            <a:ext cx="5257800" cy="39624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5" name="TextBox 24">
            <a:extLst>
              <a:ext uri="{FF2B5EF4-FFF2-40B4-BE49-F238E27FC236}">
                <a16:creationId xmlns:a16="http://schemas.microsoft.com/office/drawing/2014/main" id="{8B297850-DB83-4D28-8883-41AB160368FB}"/>
              </a:ext>
            </a:extLst>
          </p:cNvPr>
          <p:cNvSpPr txBox="1"/>
          <p:nvPr/>
        </p:nvSpPr>
        <p:spPr>
          <a:xfrm flipH="1">
            <a:off x="12824949" y="6312069"/>
            <a:ext cx="4440421" cy="507831"/>
          </a:xfrm>
          <a:prstGeom prst="rect">
            <a:avLst/>
          </a:prstGeom>
          <a:noFill/>
        </p:spPr>
        <p:txBody>
          <a:bodyPr wrap="square" rtlCol="0">
            <a:spAutoFit/>
          </a:bodyPr>
          <a:lstStyle/>
          <a:p>
            <a:pPr algn="ctr">
              <a:spcAft>
                <a:spcPts val="1200"/>
              </a:spcAft>
            </a:pPr>
            <a:r>
              <a:rPr lang="en-SG" sz="2700" dirty="0">
                <a:latin typeface="Daytona" panose="020B0604020202020204" pitchFamily="34" charset="0"/>
              </a:rPr>
              <a:t>BERT</a:t>
            </a:r>
          </a:p>
        </p:txBody>
      </p:sp>
      <p:graphicFrame>
        <p:nvGraphicFramePr>
          <p:cNvPr id="32" name="Table 10">
            <a:extLst>
              <a:ext uri="{FF2B5EF4-FFF2-40B4-BE49-F238E27FC236}">
                <a16:creationId xmlns:a16="http://schemas.microsoft.com/office/drawing/2014/main" id="{6447E5C5-D002-4C12-B338-171A6CC21F0C}"/>
              </a:ext>
            </a:extLst>
          </p:cNvPr>
          <p:cNvGraphicFramePr>
            <a:graphicFrameLocks noGrp="1"/>
          </p:cNvGraphicFramePr>
          <p:nvPr>
            <p:extLst>
              <p:ext uri="{D42A27DB-BD31-4B8C-83A1-F6EECF244321}">
                <p14:modId xmlns:p14="http://schemas.microsoft.com/office/powerpoint/2010/main" val="791808544"/>
              </p:ext>
            </p:extLst>
          </p:nvPr>
        </p:nvGraphicFramePr>
        <p:xfrm>
          <a:off x="12860867" y="6896100"/>
          <a:ext cx="4440422" cy="2788612"/>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537133">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537133">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98.7%</a:t>
                      </a:r>
                    </a:p>
                  </a:txBody>
                  <a:tcPr anchor="ctr"/>
                </a:tc>
                <a:tc>
                  <a:txBody>
                    <a:bodyPr/>
                    <a:lstStyle/>
                    <a:p>
                      <a:pPr algn="ctr"/>
                      <a:r>
                        <a:rPr lang="en-SG" sz="1800" dirty="0">
                          <a:latin typeface="Daytona Light" panose="020B0304030503040204" pitchFamily="34" charset="0"/>
                        </a:rPr>
                        <a:t>87.4%</a:t>
                      </a:r>
                    </a:p>
                  </a:txBody>
                  <a:tcPr anchor="ctr"/>
                </a:tc>
                <a:tc>
                  <a:txBody>
                    <a:bodyPr/>
                    <a:lstStyle/>
                    <a:p>
                      <a:pPr algn="ctr"/>
                      <a:r>
                        <a:rPr lang="en-SG" sz="1800" dirty="0">
                          <a:latin typeface="Daytona Light" panose="020B0304030503040204" pitchFamily="34" charset="0"/>
                        </a:rPr>
                        <a:t>60.4%</a:t>
                      </a:r>
                    </a:p>
                  </a:txBody>
                  <a:tcPr anchor="ctr"/>
                </a:tc>
                <a:extLst>
                  <a:ext uri="{0D108BD9-81ED-4DB2-BD59-A6C34878D82A}">
                    <a16:rowId xmlns:a16="http://schemas.microsoft.com/office/drawing/2014/main" val="908451985"/>
                  </a:ext>
                </a:extLst>
              </a:tr>
              <a:tr h="537133">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99.1%</a:t>
                      </a:r>
                    </a:p>
                  </a:txBody>
                  <a:tcPr anchor="ctr"/>
                </a:tc>
                <a:tc>
                  <a:txBody>
                    <a:bodyPr/>
                    <a:lstStyle/>
                    <a:p>
                      <a:pPr algn="ctr"/>
                      <a:r>
                        <a:rPr lang="en-SG" sz="1800" dirty="0">
                          <a:latin typeface="Daytona Light" panose="020B0304030503040204" pitchFamily="34" charset="0"/>
                        </a:rPr>
                        <a:t>89.3%</a:t>
                      </a:r>
                    </a:p>
                  </a:txBody>
                  <a:tcPr anchor="ctr"/>
                </a:tc>
                <a:tc>
                  <a:txBody>
                    <a:bodyPr/>
                    <a:lstStyle/>
                    <a:p>
                      <a:pPr algn="ctr"/>
                      <a:r>
                        <a:rPr lang="en-SG" sz="1800" dirty="0">
                          <a:latin typeface="Daytona Light" panose="020B0304030503040204" pitchFamily="34" charset="0"/>
                        </a:rPr>
                        <a:t>54.4%</a:t>
                      </a:r>
                    </a:p>
                  </a:txBody>
                  <a:tcPr anchor="ctr"/>
                </a:tc>
                <a:extLst>
                  <a:ext uri="{0D108BD9-81ED-4DB2-BD59-A6C34878D82A}">
                    <a16:rowId xmlns:a16="http://schemas.microsoft.com/office/drawing/2014/main" val="2918856162"/>
                  </a:ext>
                </a:extLst>
              </a:tr>
              <a:tr h="537133">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98.9%</a:t>
                      </a:r>
                    </a:p>
                  </a:txBody>
                  <a:tcPr anchor="ctr"/>
                </a:tc>
                <a:tc>
                  <a:txBody>
                    <a:bodyPr/>
                    <a:lstStyle/>
                    <a:p>
                      <a:pPr algn="ctr"/>
                      <a:r>
                        <a:rPr lang="en-SG" sz="1800" dirty="0">
                          <a:solidFill>
                            <a:srgbClr val="00B050"/>
                          </a:solidFill>
                          <a:latin typeface="Daytona" panose="020B0604030500040204" pitchFamily="34" charset="0"/>
                        </a:rPr>
                        <a:t>88.2%</a:t>
                      </a:r>
                    </a:p>
                  </a:txBody>
                  <a:tcPr anchor="ctr"/>
                </a:tc>
                <a:tc>
                  <a:txBody>
                    <a:bodyPr/>
                    <a:lstStyle/>
                    <a:p>
                      <a:pPr algn="ctr"/>
                      <a:r>
                        <a:rPr lang="en-SG" sz="1800" dirty="0">
                          <a:solidFill>
                            <a:srgbClr val="00B050"/>
                          </a:solidFill>
                          <a:latin typeface="Daytona" panose="020B0604030500040204" pitchFamily="34" charset="0"/>
                        </a:rPr>
                        <a:t>59.4%</a:t>
                      </a:r>
                    </a:p>
                  </a:txBody>
                  <a:tcPr anchor="ctr"/>
                </a:tc>
                <a:extLst>
                  <a:ext uri="{0D108BD9-81ED-4DB2-BD59-A6C34878D82A}">
                    <a16:rowId xmlns:a16="http://schemas.microsoft.com/office/drawing/2014/main" val="2094403223"/>
                  </a:ext>
                </a:extLst>
              </a:tr>
              <a:tr h="59467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graphicFrame>
        <p:nvGraphicFramePr>
          <p:cNvPr id="33" name="Table 10">
            <a:extLst>
              <a:ext uri="{FF2B5EF4-FFF2-40B4-BE49-F238E27FC236}">
                <a16:creationId xmlns:a16="http://schemas.microsoft.com/office/drawing/2014/main" id="{2B582C86-182B-46AD-825B-E4BDFC66F28F}"/>
              </a:ext>
            </a:extLst>
          </p:cNvPr>
          <p:cNvGraphicFramePr>
            <a:graphicFrameLocks noGrp="1"/>
          </p:cNvGraphicFramePr>
          <p:nvPr>
            <p:extLst>
              <p:ext uri="{D42A27DB-BD31-4B8C-83A1-F6EECF244321}">
                <p14:modId xmlns:p14="http://schemas.microsoft.com/office/powerpoint/2010/main" val="2200115671"/>
              </p:ext>
            </p:extLst>
          </p:nvPr>
        </p:nvGraphicFramePr>
        <p:xfrm>
          <a:off x="6934200" y="6896100"/>
          <a:ext cx="4440422" cy="2788612"/>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537133">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537133">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80.7%</a:t>
                      </a:r>
                    </a:p>
                  </a:txBody>
                  <a:tcPr anchor="ctr"/>
                </a:tc>
                <a:tc>
                  <a:txBody>
                    <a:bodyPr/>
                    <a:lstStyle/>
                    <a:p>
                      <a:pPr algn="ctr"/>
                      <a:r>
                        <a:rPr lang="en-SG" sz="1800" dirty="0">
                          <a:latin typeface="Daytona Light" panose="020B0304030503040204" pitchFamily="34" charset="0"/>
                        </a:rPr>
                        <a:t>81.9%</a:t>
                      </a:r>
                    </a:p>
                  </a:txBody>
                  <a:tcPr anchor="ctr"/>
                </a:tc>
                <a:tc>
                  <a:txBody>
                    <a:bodyPr/>
                    <a:lstStyle/>
                    <a:p>
                      <a:pPr algn="ctr"/>
                      <a:r>
                        <a:rPr lang="en-SG" sz="1800" dirty="0">
                          <a:latin typeface="Daytona Light" panose="020B0304030503040204" pitchFamily="34" charset="0"/>
                        </a:rPr>
                        <a:t>60.7%</a:t>
                      </a:r>
                    </a:p>
                  </a:txBody>
                  <a:tcPr anchor="ctr"/>
                </a:tc>
                <a:extLst>
                  <a:ext uri="{0D108BD9-81ED-4DB2-BD59-A6C34878D82A}">
                    <a16:rowId xmlns:a16="http://schemas.microsoft.com/office/drawing/2014/main" val="908451985"/>
                  </a:ext>
                </a:extLst>
              </a:tr>
              <a:tr h="537133">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83.2%</a:t>
                      </a:r>
                    </a:p>
                  </a:txBody>
                  <a:tcPr anchor="ctr"/>
                </a:tc>
                <a:tc>
                  <a:txBody>
                    <a:bodyPr/>
                    <a:lstStyle/>
                    <a:p>
                      <a:pPr algn="ctr"/>
                      <a:r>
                        <a:rPr lang="en-SG" sz="1800" dirty="0">
                          <a:latin typeface="Daytona Light" panose="020B0304030503040204" pitchFamily="34" charset="0"/>
                        </a:rPr>
                        <a:t>81.4%</a:t>
                      </a:r>
                    </a:p>
                  </a:txBody>
                  <a:tcPr anchor="ctr"/>
                </a:tc>
                <a:tc>
                  <a:txBody>
                    <a:bodyPr/>
                    <a:lstStyle/>
                    <a:p>
                      <a:pPr algn="ctr"/>
                      <a:r>
                        <a:rPr lang="en-SG" sz="1800" dirty="0">
                          <a:latin typeface="Daytona Light" panose="020B0304030503040204" pitchFamily="34" charset="0"/>
                        </a:rPr>
                        <a:t>63.7%</a:t>
                      </a:r>
                    </a:p>
                  </a:txBody>
                  <a:tcPr anchor="ctr"/>
                </a:tc>
                <a:extLst>
                  <a:ext uri="{0D108BD9-81ED-4DB2-BD59-A6C34878D82A}">
                    <a16:rowId xmlns:a16="http://schemas.microsoft.com/office/drawing/2014/main" val="2918856162"/>
                  </a:ext>
                </a:extLst>
              </a:tr>
              <a:tr h="537133">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chemeClr val="accent6"/>
                          </a:solidFill>
                          <a:latin typeface="Daytona" panose="020B0604030500040204" pitchFamily="34" charset="0"/>
                        </a:rPr>
                        <a:t>81.6%</a:t>
                      </a:r>
                    </a:p>
                  </a:txBody>
                  <a:tcPr anchor="ctr"/>
                </a:tc>
                <a:tc>
                  <a:txBody>
                    <a:bodyPr/>
                    <a:lstStyle/>
                    <a:p>
                      <a:pPr algn="ctr"/>
                      <a:r>
                        <a:rPr lang="en-SG" sz="1800" dirty="0">
                          <a:solidFill>
                            <a:schemeClr val="accent3"/>
                          </a:solidFill>
                          <a:latin typeface="Daytona" panose="020B0604030500040204" pitchFamily="34" charset="0"/>
                        </a:rPr>
                        <a:t>81.7%</a:t>
                      </a:r>
                    </a:p>
                  </a:txBody>
                  <a:tcPr anchor="ctr"/>
                </a:tc>
                <a:tc>
                  <a:txBody>
                    <a:bodyPr/>
                    <a:lstStyle/>
                    <a:p>
                      <a:pPr algn="ctr"/>
                      <a:r>
                        <a:rPr lang="en-SG" sz="1800" dirty="0">
                          <a:solidFill>
                            <a:srgbClr val="00B050"/>
                          </a:solidFill>
                          <a:latin typeface="Daytona" panose="020B0604030500040204" pitchFamily="34" charset="0"/>
                        </a:rPr>
                        <a:t>61.3%</a:t>
                      </a:r>
                    </a:p>
                  </a:txBody>
                  <a:tcPr anchor="ctr"/>
                </a:tc>
                <a:extLst>
                  <a:ext uri="{0D108BD9-81ED-4DB2-BD59-A6C34878D82A}">
                    <a16:rowId xmlns:a16="http://schemas.microsoft.com/office/drawing/2014/main" val="2094403223"/>
                  </a:ext>
                </a:extLst>
              </a:tr>
              <a:tr h="594670">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44" name="Rectangle: Rounded Corners 43">
            <a:extLst>
              <a:ext uri="{FF2B5EF4-FFF2-40B4-BE49-F238E27FC236}">
                <a16:creationId xmlns:a16="http://schemas.microsoft.com/office/drawing/2014/main" id="{E51A75AB-BDB0-449C-A007-82CA82C4C0B7}"/>
              </a:ext>
            </a:extLst>
          </p:cNvPr>
          <p:cNvSpPr/>
          <p:nvPr/>
        </p:nvSpPr>
        <p:spPr>
          <a:xfrm>
            <a:off x="593439" y="1943100"/>
            <a:ext cx="5257800" cy="39624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48" name="Rectangle: Rounded Corners 47">
            <a:extLst>
              <a:ext uri="{FF2B5EF4-FFF2-40B4-BE49-F238E27FC236}">
                <a16:creationId xmlns:a16="http://schemas.microsoft.com/office/drawing/2014/main" id="{D5C0DDBD-39C9-4EC9-B167-ED6E79D8FB63}"/>
              </a:ext>
            </a:extLst>
          </p:cNvPr>
          <p:cNvSpPr/>
          <p:nvPr/>
        </p:nvSpPr>
        <p:spPr>
          <a:xfrm>
            <a:off x="6498939" y="1943100"/>
            <a:ext cx="5257800" cy="39624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50" name="Rectangle: Rounded Corners 49">
            <a:extLst>
              <a:ext uri="{FF2B5EF4-FFF2-40B4-BE49-F238E27FC236}">
                <a16:creationId xmlns:a16="http://schemas.microsoft.com/office/drawing/2014/main" id="{0C062927-98DA-444D-B4C1-6085257B3851}"/>
              </a:ext>
            </a:extLst>
          </p:cNvPr>
          <p:cNvSpPr/>
          <p:nvPr/>
        </p:nvSpPr>
        <p:spPr>
          <a:xfrm>
            <a:off x="12424833" y="1943100"/>
            <a:ext cx="5257800" cy="39624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aphicFrame>
        <p:nvGraphicFramePr>
          <p:cNvPr id="54" name="Table 10">
            <a:extLst>
              <a:ext uri="{FF2B5EF4-FFF2-40B4-BE49-F238E27FC236}">
                <a16:creationId xmlns:a16="http://schemas.microsoft.com/office/drawing/2014/main" id="{E2DD7BBA-5B46-4613-AA58-EBDD7946A3CF}"/>
              </a:ext>
            </a:extLst>
          </p:cNvPr>
          <p:cNvGraphicFramePr>
            <a:graphicFrameLocks noGrp="1"/>
          </p:cNvGraphicFramePr>
          <p:nvPr>
            <p:extLst>
              <p:ext uri="{D42A27DB-BD31-4B8C-83A1-F6EECF244321}">
                <p14:modId xmlns:p14="http://schemas.microsoft.com/office/powerpoint/2010/main" val="822759580"/>
              </p:ext>
            </p:extLst>
          </p:nvPr>
        </p:nvGraphicFramePr>
        <p:xfrm>
          <a:off x="1002127" y="2781300"/>
          <a:ext cx="4440422" cy="2755900"/>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515349">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solidFill>
                      <a:srgbClr val="92D050"/>
                    </a:solidFill>
                  </a:tcPr>
                </a:tc>
                <a:extLst>
                  <a:ext uri="{0D108BD9-81ED-4DB2-BD59-A6C34878D82A}">
                    <a16:rowId xmlns:a16="http://schemas.microsoft.com/office/drawing/2014/main" val="461535792"/>
                  </a:ext>
                </a:extLst>
              </a:tr>
              <a:tr h="515349">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86.3%</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65.1%</a:t>
                      </a:r>
                    </a:p>
                  </a:txBody>
                  <a:tcPr anchor="ctr">
                    <a:solidFill>
                      <a:srgbClr val="92D050"/>
                    </a:solidFill>
                  </a:tcPr>
                </a:tc>
                <a:extLst>
                  <a:ext uri="{0D108BD9-81ED-4DB2-BD59-A6C34878D82A}">
                    <a16:rowId xmlns:a16="http://schemas.microsoft.com/office/drawing/2014/main" val="908451985"/>
                  </a:ext>
                </a:extLst>
              </a:tr>
              <a:tr h="515349">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83.8%</a:t>
                      </a:r>
                    </a:p>
                  </a:txBody>
                  <a:tcPr anchor="ctr"/>
                </a:tc>
                <a:tc>
                  <a:txBody>
                    <a:bodyPr/>
                    <a:lstStyle/>
                    <a:p>
                      <a:pPr algn="ctr"/>
                      <a:r>
                        <a:rPr lang="en-SG" sz="1800" dirty="0">
                          <a:latin typeface="Daytona Light" panose="020B0304030503040204" pitchFamily="34" charset="0"/>
                        </a:rPr>
                        <a:t>80.5%</a:t>
                      </a:r>
                    </a:p>
                  </a:txBody>
                  <a:tcPr anchor="ctr"/>
                </a:tc>
                <a:tc>
                  <a:txBody>
                    <a:bodyPr/>
                    <a:lstStyle/>
                    <a:p>
                      <a:pPr algn="ctr"/>
                      <a:r>
                        <a:rPr lang="en-SG" sz="1800" dirty="0">
                          <a:latin typeface="Daytona Light" panose="020B0304030503040204" pitchFamily="34" charset="0"/>
                        </a:rPr>
                        <a:t>60.6%</a:t>
                      </a:r>
                    </a:p>
                  </a:txBody>
                  <a:tcPr anchor="ctr">
                    <a:solidFill>
                      <a:srgbClr val="92D050"/>
                    </a:solidFill>
                  </a:tcPr>
                </a:tc>
                <a:extLst>
                  <a:ext uri="{0D108BD9-81ED-4DB2-BD59-A6C34878D82A}">
                    <a16:rowId xmlns:a16="http://schemas.microsoft.com/office/drawing/2014/main" val="2918856162"/>
                  </a:ext>
                </a:extLst>
              </a:tr>
              <a:tr h="515349">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85.2%</a:t>
                      </a:r>
                    </a:p>
                  </a:txBody>
                  <a:tcPr anchor="ctr"/>
                </a:tc>
                <a:tc>
                  <a:txBody>
                    <a:bodyPr/>
                    <a:lstStyle/>
                    <a:p>
                      <a:pPr algn="ctr"/>
                      <a:r>
                        <a:rPr lang="en-SG" sz="1800" dirty="0">
                          <a:solidFill>
                            <a:schemeClr val="accent3"/>
                          </a:solidFill>
                          <a:latin typeface="Daytona" panose="020B0604030500040204" pitchFamily="34" charset="0"/>
                        </a:rPr>
                        <a:t>84.3%</a:t>
                      </a:r>
                    </a:p>
                  </a:txBody>
                  <a:tcPr anchor="ctr"/>
                </a:tc>
                <a:tc>
                  <a:txBody>
                    <a:bodyPr/>
                    <a:lstStyle/>
                    <a:p>
                      <a:pPr algn="ctr"/>
                      <a:r>
                        <a:rPr lang="en-SG" sz="1800" dirty="0">
                          <a:solidFill>
                            <a:schemeClr val="tx1"/>
                          </a:solidFill>
                          <a:latin typeface="Daytona" panose="020B0604030500040204" pitchFamily="34" charset="0"/>
                        </a:rPr>
                        <a:t>64.1%</a:t>
                      </a:r>
                    </a:p>
                  </a:txBody>
                  <a:tcPr anchor="ctr">
                    <a:solidFill>
                      <a:srgbClr val="92D050"/>
                    </a:solidFill>
                  </a:tcPr>
                </a:tc>
                <a:extLst>
                  <a:ext uri="{0D108BD9-81ED-4DB2-BD59-A6C34878D82A}">
                    <a16:rowId xmlns:a16="http://schemas.microsoft.com/office/drawing/2014/main" val="2094403223"/>
                  </a:ext>
                </a:extLst>
              </a:tr>
              <a:tr h="694504">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solidFill>
                      <a:srgbClr val="92D050"/>
                    </a:solidFill>
                  </a:tcPr>
                </a:tc>
                <a:extLst>
                  <a:ext uri="{0D108BD9-81ED-4DB2-BD59-A6C34878D82A}">
                    <a16:rowId xmlns:a16="http://schemas.microsoft.com/office/drawing/2014/main" val="284481924"/>
                  </a:ext>
                </a:extLst>
              </a:tr>
            </a:tbl>
          </a:graphicData>
        </a:graphic>
      </p:graphicFrame>
      <p:graphicFrame>
        <p:nvGraphicFramePr>
          <p:cNvPr id="55" name="Table 10">
            <a:extLst>
              <a:ext uri="{FF2B5EF4-FFF2-40B4-BE49-F238E27FC236}">
                <a16:creationId xmlns:a16="http://schemas.microsoft.com/office/drawing/2014/main" id="{51EDAE1B-BA2A-4473-8172-4C7187D11509}"/>
              </a:ext>
            </a:extLst>
          </p:cNvPr>
          <p:cNvGraphicFramePr>
            <a:graphicFrameLocks noGrp="1"/>
          </p:cNvGraphicFramePr>
          <p:nvPr>
            <p:extLst>
              <p:ext uri="{D42A27DB-BD31-4B8C-83A1-F6EECF244321}">
                <p14:modId xmlns:p14="http://schemas.microsoft.com/office/powerpoint/2010/main" val="757442043"/>
              </p:ext>
            </p:extLst>
          </p:nvPr>
        </p:nvGraphicFramePr>
        <p:xfrm>
          <a:off x="12856978" y="2781300"/>
          <a:ext cx="4440422" cy="2755900"/>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515349">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515349">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83.7%</a:t>
                      </a:r>
                    </a:p>
                  </a:txBody>
                  <a:tcPr anchor="ctr"/>
                </a:tc>
                <a:tc>
                  <a:txBody>
                    <a:bodyPr/>
                    <a:lstStyle/>
                    <a:p>
                      <a:pPr algn="ctr"/>
                      <a:r>
                        <a:rPr lang="en-SG" sz="1800" dirty="0">
                          <a:latin typeface="Daytona Light" panose="020B0304030503040204" pitchFamily="34" charset="0"/>
                        </a:rPr>
                        <a:t>83.5%</a:t>
                      </a:r>
                    </a:p>
                  </a:txBody>
                  <a:tcPr anchor="ctr"/>
                </a:tc>
                <a:tc>
                  <a:txBody>
                    <a:bodyPr/>
                    <a:lstStyle/>
                    <a:p>
                      <a:pPr algn="ctr"/>
                      <a:r>
                        <a:rPr lang="en-SG" sz="1800" dirty="0">
                          <a:latin typeface="Daytona Light" panose="020B0304030503040204" pitchFamily="34" charset="0"/>
                        </a:rPr>
                        <a:t>58.6%</a:t>
                      </a:r>
                    </a:p>
                  </a:txBody>
                  <a:tcPr anchor="ctr"/>
                </a:tc>
                <a:extLst>
                  <a:ext uri="{0D108BD9-81ED-4DB2-BD59-A6C34878D82A}">
                    <a16:rowId xmlns:a16="http://schemas.microsoft.com/office/drawing/2014/main" val="908451985"/>
                  </a:ext>
                </a:extLst>
              </a:tr>
              <a:tr h="515349">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88.3%</a:t>
                      </a:r>
                    </a:p>
                  </a:txBody>
                  <a:tcPr anchor="ctr"/>
                </a:tc>
                <a:tc>
                  <a:txBody>
                    <a:bodyPr/>
                    <a:lstStyle/>
                    <a:p>
                      <a:pPr algn="ctr"/>
                      <a:r>
                        <a:rPr lang="en-SG" sz="1800" dirty="0">
                          <a:latin typeface="Daytona Light" panose="020B0304030503040204" pitchFamily="34" charset="0"/>
                        </a:rPr>
                        <a:t>84.8%</a:t>
                      </a:r>
                    </a:p>
                  </a:txBody>
                  <a:tcPr anchor="ctr"/>
                </a:tc>
                <a:tc>
                  <a:txBody>
                    <a:bodyPr/>
                    <a:lstStyle/>
                    <a:p>
                      <a:pPr algn="ctr"/>
                      <a:r>
                        <a:rPr lang="en-SG" sz="1800" dirty="0">
                          <a:latin typeface="Daytona Light" panose="020B0304030503040204" pitchFamily="34" charset="0"/>
                        </a:rPr>
                        <a:t>59.4%</a:t>
                      </a:r>
                    </a:p>
                  </a:txBody>
                  <a:tcPr anchor="ctr"/>
                </a:tc>
                <a:extLst>
                  <a:ext uri="{0D108BD9-81ED-4DB2-BD59-A6C34878D82A}">
                    <a16:rowId xmlns:a16="http://schemas.microsoft.com/office/drawing/2014/main" val="2918856162"/>
                  </a:ext>
                </a:extLst>
              </a:tr>
              <a:tr h="515349">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85.6%</a:t>
                      </a:r>
                    </a:p>
                  </a:txBody>
                  <a:tcPr anchor="ctr"/>
                </a:tc>
                <a:tc>
                  <a:txBody>
                    <a:bodyPr/>
                    <a:lstStyle/>
                    <a:p>
                      <a:pPr algn="ctr"/>
                      <a:r>
                        <a:rPr lang="en-SG" sz="1800" dirty="0">
                          <a:solidFill>
                            <a:schemeClr val="accent3"/>
                          </a:solidFill>
                          <a:latin typeface="Daytona" panose="020B0604030500040204" pitchFamily="34" charset="0"/>
                        </a:rPr>
                        <a:t>84.0%</a:t>
                      </a:r>
                    </a:p>
                  </a:txBody>
                  <a:tcPr anchor="ctr"/>
                </a:tc>
                <a:tc>
                  <a:txBody>
                    <a:bodyPr/>
                    <a:lstStyle/>
                    <a:p>
                      <a:pPr algn="ctr"/>
                      <a:r>
                        <a:rPr lang="en-SG" sz="1800" dirty="0">
                          <a:solidFill>
                            <a:schemeClr val="bg1">
                              <a:lumMod val="50000"/>
                            </a:schemeClr>
                          </a:solidFill>
                          <a:latin typeface="Daytona" panose="020B0604030500040204" pitchFamily="34" charset="0"/>
                        </a:rPr>
                        <a:t>58.8%</a:t>
                      </a:r>
                    </a:p>
                  </a:txBody>
                  <a:tcPr anchor="ctr"/>
                </a:tc>
                <a:extLst>
                  <a:ext uri="{0D108BD9-81ED-4DB2-BD59-A6C34878D82A}">
                    <a16:rowId xmlns:a16="http://schemas.microsoft.com/office/drawing/2014/main" val="2094403223"/>
                  </a:ext>
                </a:extLst>
              </a:tr>
              <a:tr h="694504">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graphicFrame>
        <p:nvGraphicFramePr>
          <p:cNvPr id="56" name="Table 10">
            <a:extLst>
              <a:ext uri="{FF2B5EF4-FFF2-40B4-BE49-F238E27FC236}">
                <a16:creationId xmlns:a16="http://schemas.microsoft.com/office/drawing/2014/main" id="{CCA16226-CB75-44F8-9AFD-1C0B6E98E969}"/>
              </a:ext>
            </a:extLst>
          </p:cNvPr>
          <p:cNvGraphicFramePr>
            <a:graphicFrameLocks noGrp="1"/>
          </p:cNvGraphicFramePr>
          <p:nvPr>
            <p:extLst>
              <p:ext uri="{D42A27DB-BD31-4B8C-83A1-F6EECF244321}">
                <p14:modId xmlns:p14="http://schemas.microsoft.com/office/powerpoint/2010/main" val="1027059028"/>
              </p:ext>
            </p:extLst>
          </p:nvPr>
        </p:nvGraphicFramePr>
        <p:xfrm>
          <a:off x="6918038" y="2781300"/>
          <a:ext cx="4440422" cy="2755900"/>
        </p:xfrm>
        <a:graphic>
          <a:graphicData uri="http://schemas.openxmlformats.org/drawingml/2006/table">
            <a:tbl>
              <a:tblPr firstRow="1" bandRow="1">
                <a:tableStyleId>{BDBED569-4797-4DF1-A0F4-6AAB3CD982D8}</a:tableStyleId>
              </a:tblPr>
              <a:tblGrid>
                <a:gridCol w="1380896">
                  <a:extLst>
                    <a:ext uri="{9D8B030D-6E8A-4147-A177-3AD203B41FA5}">
                      <a16:colId xmlns:a16="http://schemas.microsoft.com/office/drawing/2014/main" val="572485688"/>
                    </a:ext>
                  </a:extLst>
                </a:gridCol>
                <a:gridCol w="1027507">
                  <a:extLst>
                    <a:ext uri="{9D8B030D-6E8A-4147-A177-3AD203B41FA5}">
                      <a16:colId xmlns:a16="http://schemas.microsoft.com/office/drawing/2014/main" val="1029453748"/>
                    </a:ext>
                  </a:extLst>
                </a:gridCol>
                <a:gridCol w="1027507">
                  <a:extLst>
                    <a:ext uri="{9D8B030D-6E8A-4147-A177-3AD203B41FA5}">
                      <a16:colId xmlns:a16="http://schemas.microsoft.com/office/drawing/2014/main" val="2469054315"/>
                    </a:ext>
                  </a:extLst>
                </a:gridCol>
                <a:gridCol w="1004512">
                  <a:extLst>
                    <a:ext uri="{9D8B030D-6E8A-4147-A177-3AD203B41FA5}">
                      <a16:colId xmlns:a16="http://schemas.microsoft.com/office/drawing/2014/main" val="2259944560"/>
                    </a:ext>
                  </a:extLst>
                </a:gridCol>
              </a:tblGrid>
              <a:tr h="515349">
                <a:tc>
                  <a:txBody>
                    <a:bodyPr/>
                    <a:lstStyle/>
                    <a:p>
                      <a:endParaRPr lang="en-SG" sz="1800" dirty="0">
                        <a:latin typeface="Daytona" panose="020B0604030500040204" pitchFamily="34" charset="0"/>
                      </a:endParaRPr>
                    </a:p>
                  </a:txBody>
                  <a:tcPr anchor="ctr"/>
                </a:tc>
                <a:tc>
                  <a:txBody>
                    <a:bodyPr/>
                    <a:lstStyle/>
                    <a:p>
                      <a:pPr algn="ctr"/>
                      <a:r>
                        <a:rPr lang="en-SG" sz="1800" b="0" dirty="0">
                          <a:latin typeface="Daytona" panose="020B0604030500040204" pitchFamily="34" charset="0"/>
                        </a:rPr>
                        <a:t>Train</a:t>
                      </a:r>
                    </a:p>
                  </a:txBody>
                  <a:tcPr anchor="ctr"/>
                </a:tc>
                <a:tc>
                  <a:txBody>
                    <a:bodyPr/>
                    <a:lstStyle/>
                    <a:p>
                      <a:pPr algn="ctr"/>
                      <a:r>
                        <a:rPr lang="en-SG" sz="1800" b="0" dirty="0">
                          <a:latin typeface="Daytona" panose="020B0604030500040204" pitchFamily="34" charset="0"/>
                        </a:rPr>
                        <a:t>Test</a:t>
                      </a:r>
                    </a:p>
                  </a:txBody>
                  <a:tcPr anchor="ctr"/>
                </a:tc>
                <a:tc>
                  <a:txBody>
                    <a:bodyPr/>
                    <a:lstStyle/>
                    <a:p>
                      <a:pPr algn="ctr"/>
                      <a:r>
                        <a:rPr lang="en-SG" sz="1800" b="0" dirty="0">
                          <a:latin typeface="Daytona" panose="020B0604030500040204" pitchFamily="34" charset="0"/>
                        </a:rPr>
                        <a:t>Ao3</a:t>
                      </a:r>
                    </a:p>
                  </a:txBody>
                  <a:tcPr anchor="ctr"/>
                </a:tc>
                <a:extLst>
                  <a:ext uri="{0D108BD9-81ED-4DB2-BD59-A6C34878D82A}">
                    <a16:rowId xmlns:a16="http://schemas.microsoft.com/office/drawing/2014/main" val="461535792"/>
                  </a:ext>
                </a:extLst>
              </a:tr>
              <a:tr h="515349">
                <a:tc>
                  <a:txBody>
                    <a:bodyPr/>
                    <a:lstStyle/>
                    <a:p>
                      <a:r>
                        <a:rPr lang="en-SG" sz="1800" dirty="0">
                          <a:latin typeface="Daytona" panose="020B0604030500040204" pitchFamily="34" charset="0"/>
                        </a:rPr>
                        <a:t>Precision</a:t>
                      </a:r>
                    </a:p>
                  </a:txBody>
                  <a:tcPr anchor="ctr"/>
                </a:tc>
                <a:tc>
                  <a:txBody>
                    <a:bodyPr/>
                    <a:lstStyle/>
                    <a:p>
                      <a:pPr algn="ctr"/>
                      <a:r>
                        <a:rPr lang="en-SG" sz="1800" dirty="0">
                          <a:latin typeface="Daytona Light" panose="020B0304030503040204" pitchFamily="34" charset="0"/>
                        </a:rPr>
                        <a:t>89.7%</a:t>
                      </a:r>
                    </a:p>
                  </a:txBody>
                  <a:tcPr anchor="ctr"/>
                </a:tc>
                <a:tc>
                  <a:txBody>
                    <a:bodyPr/>
                    <a:lstStyle/>
                    <a:p>
                      <a:pPr algn="ctr"/>
                      <a:r>
                        <a:rPr lang="en-SG" sz="1800" dirty="0">
                          <a:latin typeface="Daytona Light" panose="020B0304030503040204" pitchFamily="34" charset="0"/>
                        </a:rPr>
                        <a:t>87.1%</a:t>
                      </a:r>
                    </a:p>
                  </a:txBody>
                  <a:tcPr anchor="ctr"/>
                </a:tc>
                <a:tc>
                  <a:txBody>
                    <a:bodyPr/>
                    <a:lstStyle/>
                    <a:p>
                      <a:pPr algn="ctr"/>
                      <a:r>
                        <a:rPr lang="en-SG" sz="1800" dirty="0">
                          <a:latin typeface="Daytona Light" panose="020B0304030503040204" pitchFamily="34" charset="0"/>
                        </a:rPr>
                        <a:t>63.3%</a:t>
                      </a:r>
                    </a:p>
                  </a:txBody>
                  <a:tcPr anchor="ctr"/>
                </a:tc>
                <a:extLst>
                  <a:ext uri="{0D108BD9-81ED-4DB2-BD59-A6C34878D82A}">
                    <a16:rowId xmlns:a16="http://schemas.microsoft.com/office/drawing/2014/main" val="908451985"/>
                  </a:ext>
                </a:extLst>
              </a:tr>
              <a:tr h="515349">
                <a:tc>
                  <a:txBody>
                    <a:bodyPr/>
                    <a:lstStyle/>
                    <a:p>
                      <a:r>
                        <a:rPr lang="en-SG" sz="1800" dirty="0">
                          <a:latin typeface="Daytona" panose="020B0604030500040204" pitchFamily="34" charset="0"/>
                        </a:rPr>
                        <a:t>Recall</a:t>
                      </a:r>
                    </a:p>
                  </a:txBody>
                  <a:tcPr anchor="ctr"/>
                </a:tc>
                <a:tc>
                  <a:txBody>
                    <a:bodyPr/>
                    <a:lstStyle/>
                    <a:p>
                      <a:pPr algn="ctr"/>
                      <a:r>
                        <a:rPr lang="en-SG" sz="1800" dirty="0">
                          <a:latin typeface="Daytona Light" panose="020B0304030503040204" pitchFamily="34" charset="0"/>
                        </a:rPr>
                        <a:t>84.3%</a:t>
                      </a:r>
                    </a:p>
                  </a:txBody>
                  <a:tcPr anchor="ctr"/>
                </a:tc>
                <a:tc>
                  <a:txBody>
                    <a:bodyPr/>
                    <a:lstStyle/>
                    <a:p>
                      <a:pPr algn="ctr"/>
                      <a:r>
                        <a:rPr lang="en-SG" sz="1800" dirty="0">
                          <a:latin typeface="Daytona Light" panose="020B0304030503040204" pitchFamily="34" charset="0"/>
                        </a:rPr>
                        <a:t>80.7%</a:t>
                      </a:r>
                    </a:p>
                  </a:txBody>
                  <a:tcPr anchor="ctr"/>
                </a:tc>
                <a:tc>
                  <a:txBody>
                    <a:bodyPr/>
                    <a:lstStyle/>
                    <a:p>
                      <a:pPr algn="ctr"/>
                      <a:r>
                        <a:rPr lang="en-SG" sz="1800" dirty="0">
                          <a:latin typeface="Daytona Light" panose="020B0304030503040204" pitchFamily="34" charset="0"/>
                        </a:rPr>
                        <a:t>50.6%</a:t>
                      </a:r>
                    </a:p>
                  </a:txBody>
                  <a:tcPr anchor="ctr"/>
                </a:tc>
                <a:extLst>
                  <a:ext uri="{0D108BD9-81ED-4DB2-BD59-A6C34878D82A}">
                    <a16:rowId xmlns:a16="http://schemas.microsoft.com/office/drawing/2014/main" val="2918856162"/>
                  </a:ext>
                </a:extLst>
              </a:tr>
              <a:tr h="515349">
                <a:tc>
                  <a:txBody>
                    <a:bodyPr/>
                    <a:lstStyle/>
                    <a:p>
                      <a:r>
                        <a:rPr lang="en-SG" sz="1800" dirty="0">
                          <a:latin typeface="Daytona" panose="020B0604030500040204" pitchFamily="34" charset="0"/>
                        </a:rPr>
                        <a:t>Accuracy</a:t>
                      </a:r>
                    </a:p>
                  </a:txBody>
                  <a:tcPr anchor="ctr"/>
                </a:tc>
                <a:tc>
                  <a:txBody>
                    <a:bodyPr/>
                    <a:lstStyle/>
                    <a:p>
                      <a:pPr algn="ctr"/>
                      <a:r>
                        <a:rPr lang="en-SG" sz="1800" dirty="0">
                          <a:solidFill>
                            <a:srgbClr val="00B050"/>
                          </a:solidFill>
                          <a:latin typeface="Daytona" panose="020B0604030500040204" pitchFamily="34" charset="0"/>
                        </a:rPr>
                        <a:t>87.3%</a:t>
                      </a:r>
                    </a:p>
                  </a:txBody>
                  <a:tcPr anchor="ctr"/>
                </a:tc>
                <a:tc>
                  <a:txBody>
                    <a:bodyPr/>
                    <a:lstStyle/>
                    <a:p>
                      <a:pPr algn="ctr"/>
                      <a:r>
                        <a:rPr lang="en-SG" sz="1800" dirty="0">
                          <a:solidFill>
                            <a:schemeClr val="accent3"/>
                          </a:solidFill>
                          <a:latin typeface="Daytona" panose="020B0604030500040204" pitchFamily="34" charset="0"/>
                        </a:rPr>
                        <a:t>85.1%</a:t>
                      </a:r>
                    </a:p>
                  </a:txBody>
                  <a:tcPr anchor="ctr"/>
                </a:tc>
                <a:tc>
                  <a:txBody>
                    <a:bodyPr/>
                    <a:lstStyle/>
                    <a:p>
                      <a:pPr algn="ctr"/>
                      <a:r>
                        <a:rPr lang="en-SG" sz="1800" dirty="0">
                          <a:solidFill>
                            <a:srgbClr val="00B050"/>
                          </a:solidFill>
                          <a:latin typeface="Daytona" panose="020B0604030500040204" pitchFamily="34" charset="0"/>
                        </a:rPr>
                        <a:t>60.6%</a:t>
                      </a:r>
                    </a:p>
                  </a:txBody>
                  <a:tcPr anchor="ctr"/>
                </a:tc>
                <a:extLst>
                  <a:ext uri="{0D108BD9-81ED-4DB2-BD59-A6C34878D82A}">
                    <a16:rowId xmlns:a16="http://schemas.microsoft.com/office/drawing/2014/main" val="2094403223"/>
                  </a:ext>
                </a:extLst>
              </a:tr>
              <a:tr h="694504">
                <a:tc>
                  <a:txBody>
                    <a:bodyPr/>
                    <a:lstStyle/>
                    <a:p>
                      <a:r>
                        <a:rPr lang="en-SG" sz="1800" dirty="0">
                          <a:latin typeface="Daytona" panose="020B0604030500040204" pitchFamily="34" charset="0"/>
                        </a:rPr>
                        <a:t>Baseline accuracy</a:t>
                      </a:r>
                    </a:p>
                  </a:txBody>
                  <a:tcPr anchor="ctr"/>
                </a:tc>
                <a:tc>
                  <a:txBody>
                    <a:bodyPr/>
                    <a:lstStyle/>
                    <a:p>
                      <a:pPr algn="ctr"/>
                      <a:r>
                        <a:rPr lang="en-SG" sz="1800" dirty="0">
                          <a:latin typeface="Daytona Light" panose="020B0304030503040204" pitchFamily="34" charset="0"/>
                        </a:rPr>
                        <a:t>84.0%</a:t>
                      </a:r>
                    </a:p>
                  </a:txBody>
                  <a:tcPr anchor="ctr"/>
                </a:tc>
                <a:tc>
                  <a:txBody>
                    <a:bodyPr/>
                    <a:lstStyle/>
                    <a:p>
                      <a:pPr algn="ctr"/>
                      <a:r>
                        <a:rPr lang="en-SG" sz="1800" dirty="0">
                          <a:latin typeface="Daytona Light" panose="020B0304030503040204" pitchFamily="34" charset="0"/>
                        </a:rPr>
                        <a:t>85.5%</a:t>
                      </a:r>
                    </a:p>
                  </a:txBody>
                  <a:tcPr anchor="ctr"/>
                </a:tc>
                <a:tc>
                  <a:txBody>
                    <a:bodyPr/>
                    <a:lstStyle/>
                    <a:p>
                      <a:pPr algn="ctr"/>
                      <a:r>
                        <a:rPr lang="en-SG" sz="1800" dirty="0">
                          <a:latin typeface="Daytona Light" panose="020B0304030503040204" pitchFamily="34" charset="0"/>
                        </a:rPr>
                        <a:t>58.8%</a:t>
                      </a:r>
                    </a:p>
                  </a:txBody>
                  <a:tcPr anchor="ctr"/>
                </a:tc>
                <a:extLst>
                  <a:ext uri="{0D108BD9-81ED-4DB2-BD59-A6C34878D82A}">
                    <a16:rowId xmlns:a16="http://schemas.microsoft.com/office/drawing/2014/main" val="284481924"/>
                  </a:ext>
                </a:extLst>
              </a:tr>
            </a:tbl>
          </a:graphicData>
        </a:graphic>
      </p:graphicFrame>
      <p:sp>
        <p:nvSpPr>
          <p:cNvPr id="57" name="TextBox 56">
            <a:extLst>
              <a:ext uri="{FF2B5EF4-FFF2-40B4-BE49-F238E27FC236}">
                <a16:creationId xmlns:a16="http://schemas.microsoft.com/office/drawing/2014/main" id="{EB3B58C1-4F0B-4675-B9CE-221544A3D72A}"/>
              </a:ext>
            </a:extLst>
          </p:cNvPr>
          <p:cNvSpPr txBox="1"/>
          <p:nvPr/>
        </p:nvSpPr>
        <p:spPr>
          <a:xfrm flipH="1">
            <a:off x="1143000" y="2191362"/>
            <a:ext cx="4440421" cy="507831"/>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100d</a:t>
            </a:r>
          </a:p>
        </p:txBody>
      </p:sp>
      <p:sp>
        <p:nvSpPr>
          <p:cNvPr id="58" name="TextBox 57">
            <a:extLst>
              <a:ext uri="{FF2B5EF4-FFF2-40B4-BE49-F238E27FC236}">
                <a16:creationId xmlns:a16="http://schemas.microsoft.com/office/drawing/2014/main" id="{2F97555E-06A4-4F8D-B5C0-02FE574EEC6E}"/>
              </a:ext>
            </a:extLst>
          </p:cNvPr>
          <p:cNvSpPr txBox="1"/>
          <p:nvPr/>
        </p:nvSpPr>
        <p:spPr>
          <a:xfrm flipH="1">
            <a:off x="7086600" y="2191362"/>
            <a:ext cx="4440421" cy="507831"/>
          </a:xfrm>
          <a:prstGeom prst="rect">
            <a:avLst/>
          </a:prstGeom>
          <a:noFill/>
        </p:spPr>
        <p:txBody>
          <a:bodyPr wrap="square" rtlCol="0">
            <a:spAutoFit/>
          </a:bodyPr>
          <a:lstStyle/>
          <a:p>
            <a:pPr>
              <a:spcAft>
                <a:spcPts val="1200"/>
              </a:spcAft>
            </a:pPr>
            <a:r>
              <a:rPr lang="en-SG" sz="2700" dirty="0">
                <a:latin typeface="Daytona" panose="020B0604020202020204" pitchFamily="34" charset="0"/>
              </a:rPr>
              <a:t>LSTM with </a:t>
            </a:r>
            <a:r>
              <a:rPr lang="en-SG" sz="2700" dirty="0" err="1">
                <a:latin typeface="Daytona" panose="020B0604020202020204" pitchFamily="34" charset="0"/>
              </a:rPr>
              <a:t>GloVE</a:t>
            </a:r>
            <a:r>
              <a:rPr lang="en-SG" sz="2700" dirty="0">
                <a:latin typeface="Daytona" panose="020B0604020202020204" pitchFamily="34" charset="0"/>
              </a:rPr>
              <a:t> 300d</a:t>
            </a:r>
          </a:p>
        </p:txBody>
      </p:sp>
      <p:sp>
        <p:nvSpPr>
          <p:cNvPr id="59" name="TextBox 58">
            <a:extLst>
              <a:ext uri="{FF2B5EF4-FFF2-40B4-BE49-F238E27FC236}">
                <a16:creationId xmlns:a16="http://schemas.microsoft.com/office/drawing/2014/main" id="{BB0603F2-BC77-4FDD-B2F3-BC22CDA5D700}"/>
              </a:ext>
            </a:extLst>
          </p:cNvPr>
          <p:cNvSpPr txBox="1"/>
          <p:nvPr/>
        </p:nvSpPr>
        <p:spPr>
          <a:xfrm flipH="1">
            <a:off x="12804926" y="2191362"/>
            <a:ext cx="4568674" cy="507831"/>
          </a:xfrm>
          <a:prstGeom prst="rect">
            <a:avLst/>
          </a:prstGeom>
          <a:noFill/>
        </p:spPr>
        <p:txBody>
          <a:bodyPr wrap="square" rtlCol="0">
            <a:spAutoFit/>
          </a:bodyPr>
          <a:lstStyle/>
          <a:p>
            <a:pPr>
              <a:spcAft>
                <a:spcPts val="1200"/>
              </a:spcAft>
            </a:pPr>
            <a:r>
              <a:rPr lang="en-SG" sz="2700" dirty="0">
                <a:latin typeface="Daytona" panose="020B0604020202020204" pitchFamily="34" charset="0"/>
              </a:rPr>
              <a:t>Bi-LSTM with </a:t>
            </a:r>
            <a:r>
              <a:rPr lang="en-SG" sz="2700" dirty="0" err="1">
                <a:latin typeface="Daytona" panose="020B0604020202020204" pitchFamily="34" charset="0"/>
              </a:rPr>
              <a:t>GloVE</a:t>
            </a:r>
            <a:r>
              <a:rPr lang="en-SG" sz="2700" dirty="0">
                <a:latin typeface="Daytona" panose="020B0604020202020204" pitchFamily="34" charset="0"/>
              </a:rPr>
              <a:t> 100d</a:t>
            </a:r>
          </a:p>
        </p:txBody>
      </p:sp>
    </p:spTree>
    <p:extLst>
      <p:ext uri="{BB962C8B-B14F-4D97-AF65-F5344CB8AC3E}">
        <p14:creationId xmlns:p14="http://schemas.microsoft.com/office/powerpoint/2010/main" val="2584881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Error Analysis (LSTM)</a:t>
              </a:r>
            </a:p>
          </p:txBody>
        </p:sp>
      </p:grpSp>
      <p:sp>
        <p:nvSpPr>
          <p:cNvPr id="26" name="Rectangle: Rounded Corners 25">
            <a:extLst>
              <a:ext uri="{FF2B5EF4-FFF2-40B4-BE49-F238E27FC236}">
                <a16:creationId xmlns:a16="http://schemas.microsoft.com/office/drawing/2014/main" id="{F9713C9E-F5BA-4473-81A5-C54F8466BCAD}"/>
              </a:ext>
            </a:extLst>
          </p:cNvPr>
          <p:cNvSpPr/>
          <p:nvPr/>
        </p:nvSpPr>
        <p:spPr>
          <a:xfrm>
            <a:off x="342900" y="1866899"/>
            <a:ext cx="8648700" cy="670560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sp>
        <p:nvSpPr>
          <p:cNvPr id="27" name="Rectangle: Rounded Corners 26">
            <a:extLst>
              <a:ext uri="{FF2B5EF4-FFF2-40B4-BE49-F238E27FC236}">
                <a16:creationId xmlns:a16="http://schemas.microsoft.com/office/drawing/2014/main" id="{BCEA3B9B-D166-452D-A2CA-6CF20E8E9C4B}"/>
              </a:ext>
            </a:extLst>
          </p:cNvPr>
          <p:cNvSpPr/>
          <p:nvPr/>
        </p:nvSpPr>
        <p:spPr>
          <a:xfrm>
            <a:off x="9296400" y="1866899"/>
            <a:ext cx="8648700" cy="670560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endParaRPr lang="en-SG" sz="1800" dirty="0">
              <a:latin typeface="Daytona" panose="020B0604020202020204" pitchFamily="34" charset="0"/>
            </a:endParaRPr>
          </a:p>
        </p:txBody>
      </p:sp>
      <p:sp>
        <p:nvSpPr>
          <p:cNvPr id="28" name="Rectangle: Rounded Corners 27">
            <a:extLst>
              <a:ext uri="{FF2B5EF4-FFF2-40B4-BE49-F238E27FC236}">
                <a16:creationId xmlns:a16="http://schemas.microsoft.com/office/drawing/2014/main" id="{5D481BEA-A99F-4DDE-A45B-E2581B7A71F2}"/>
              </a:ext>
            </a:extLst>
          </p:cNvPr>
          <p:cNvSpPr/>
          <p:nvPr/>
        </p:nvSpPr>
        <p:spPr>
          <a:xfrm>
            <a:off x="342900" y="8770921"/>
            <a:ext cx="8648700" cy="1288104"/>
          </a:xfrm>
          <a:prstGeom prst="roundRect">
            <a:avLst>
              <a:gd name="adj" fmla="val 31127"/>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r>
              <a:rPr lang="en-US" sz="2400" i="0" dirty="0">
                <a:solidFill>
                  <a:srgbClr val="000000"/>
                </a:solidFill>
                <a:effectLst/>
                <a:latin typeface="Daytona" panose="020B0604030500040204" pitchFamily="34" charset="0"/>
              </a:rPr>
              <a:t>Still misclassifies abusive comments that has criticisms that are specific to fanfiction</a:t>
            </a:r>
          </a:p>
        </p:txBody>
      </p:sp>
      <p:sp>
        <p:nvSpPr>
          <p:cNvPr id="34" name="Rectangle: Rounded Corners 33">
            <a:extLst>
              <a:ext uri="{FF2B5EF4-FFF2-40B4-BE49-F238E27FC236}">
                <a16:creationId xmlns:a16="http://schemas.microsoft.com/office/drawing/2014/main" id="{E920FC98-8198-4E0A-A13C-666CE5B000AE}"/>
              </a:ext>
            </a:extLst>
          </p:cNvPr>
          <p:cNvSpPr/>
          <p:nvPr/>
        </p:nvSpPr>
        <p:spPr>
          <a:xfrm>
            <a:off x="9330434" y="8808396"/>
            <a:ext cx="8648700" cy="1288104"/>
          </a:xfrm>
          <a:prstGeom prst="roundRect">
            <a:avLst>
              <a:gd name="adj" fmla="val 31127"/>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spcAft>
                <a:spcPts val="1200"/>
              </a:spcAft>
            </a:pPr>
            <a:r>
              <a:rPr lang="en-US" sz="2400" dirty="0">
                <a:solidFill>
                  <a:srgbClr val="000000"/>
                </a:solidFill>
                <a:latin typeface="Daytona" panose="020B0604030500040204" pitchFamily="34" charset="0"/>
              </a:rPr>
              <a:t>Still m</a:t>
            </a:r>
            <a:r>
              <a:rPr lang="en-US" sz="2400" i="0" dirty="0">
                <a:solidFill>
                  <a:srgbClr val="000000"/>
                </a:solidFill>
                <a:effectLst/>
                <a:latin typeface="Daytona" panose="020B0604030500040204" pitchFamily="34" charset="0"/>
              </a:rPr>
              <a:t>isclassifies positive comments that contain profanities</a:t>
            </a:r>
          </a:p>
        </p:txBody>
      </p:sp>
      <p:pic>
        <p:nvPicPr>
          <p:cNvPr id="11" name="Picture 10">
            <a:extLst>
              <a:ext uri="{FF2B5EF4-FFF2-40B4-BE49-F238E27FC236}">
                <a16:creationId xmlns:a16="http://schemas.microsoft.com/office/drawing/2014/main" id="{8DFABB20-C100-4E65-BAE0-00698C9D48B3}"/>
              </a:ext>
            </a:extLst>
          </p:cNvPr>
          <p:cNvPicPr>
            <a:picLocks noChangeAspect="1"/>
          </p:cNvPicPr>
          <p:nvPr/>
        </p:nvPicPr>
        <p:blipFill>
          <a:blip r:embed="rId6"/>
          <a:stretch>
            <a:fillRect/>
          </a:stretch>
        </p:blipFill>
        <p:spPr>
          <a:xfrm>
            <a:off x="1600200" y="2002529"/>
            <a:ext cx="6019800" cy="6341371"/>
          </a:xfrm>
          <a:prstGeom prst="rect">
            <a:avLst/>
          </a:prstGeom>
        </p:spPr>
      </p:pic>
      <p:pic>
        <p:nvPicPr>
          <p:cNvPr id="14" name="Picture 13">
            <a:extLst>
              <a:ext uri="{FF2B5EF4-FFF2-40B4-BE49-F238E27FC236}">
                <a16:creationId xmlns:a16="http://schemas.microsoft.com/office/drawing/2014/main" id="{9FBD8929-52E6-40EC-B484-D933992E9BFB}"/>
              </a:ext>
            </a:extLst>
          </p:cNvPr>
          <p:cNvPicPr>
            <a:picLocks noChangeAspect="1"/>
          </p:cNvPicPr>
          <p:nvPr/>
        </p:nvPicPr>
        <p:blipFill>
          <a:blip r:embed="rId7"/>
          <a:stretch>
            <a:fillRect/>
          </a:stretch>
        </p:blipFill>
        <p:spPr>
          <a:xfrm>
            <a:off x="10744201" y="2064822"/>
            <a:ext cx="5943600" cy="6355278"/>
          </a:xfrm>
          <a:prstGeom prst="rect">
            <a:avLst/>
          </a:prstGeom>
        </p:spPr>
      </p:pic>
      <p:sp>
        <p:nvSpPr>
          <p:cNvPr id="32" name="Rectangle 31">
            <a:extLst>
              <a:ext uri="{FF2B5EF4-FFF2-40B4-BE49-F238E27FC236}">
                <a16:creationId xmlns:a16="http://schemas.microsoft.com/office/drawing/2014/main" id="{0628A346-AC73-4A69-BBFC-60E2D622AF9D}"/>
              </a:ext>
            </a:extLst>
          </p:cNvPr>
          <p:cNvSpPr/>
          <p:nvPr/>
        </p:nvSpPr>
        <p:spPr>
          <a:xfrm>
            <a:off x="2667000" y="2400300"/>
            <a:ext cx="4419600" cy="152400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3" name="Rectangle 32">
            <a:extLst>
              <a:ext uri="{FF2B5EF4-FFF2-40B4-BE49-F238E27FC236}">
                <a16:creationId xmlns:a16="http://schemas.microsoft.com/office/drawing/2014/main" id="{8A9F1569-2858-4A49-8BDD-BDC975E84D39}"/>
              </a:ext>
            </a:extLst>
          </p:cNvPr>
          <p:cNvSpPr/>
          <p:nvPr/>
        </p:nvSpPr>
        <p:spPr>
          <a:xfrm>
            <a:off x="10978148" y="2400300"/>
            <a:ext cx="5404852" cy="205740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0001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C7D5A77-2745-464E-91B1-09A56C616B88}"/>
              </a:ext>
            </a:extLst>
          </p:cNvPr>
          <p:cNvPicPr>
            <a:picLocks noChangeAspect="1"/>
          </p:cNvPicPr>
          <p:nvPr/>
        </p:nvPicPr>
        <p:blipFill rotWithShape="1">
          <a:blip r:embed="rId3"/>
          <a:srcRect b="29456"/>
          <a:stretch/>
        </p:blipFill>
        <p:spPr>
          <a:xfrm>
            <a:off x="1" y="-628650"/>
            <a:ext cx="18288000" cy="1837142"/>
          </a:xfrm>
          <a:prstGeom prst="rect">
            <a:avLst/>
          </a:prstGeom>
        </p:spPr>
      </p:pic>
      <p:pic>
        <p:nvPicPr>
          <p:cNvPr id="14" name="Picture 13">
            <a:extLst>
              <a:ext uri="{FF2B5EF4-FFF2-40B4-BE49-F238E27FC236}">
                <a16:creationId xmlns:a16="http://schemas.microsoft.com/office/drawing/2014/main" id="{5CBB1D0B-97C3-48FB-9543-D43A5860C443}"/>
              </a:ext>
            </a:extLst>
          </p:cNvPr>
          <p:cNvPicPr>
            <a:picLocks noChangeAspect="1"/>
          </p:cNvPicPr>
          <p:nvPr/>
        </p:nvPicPr>
        <p:blipFill rotWithShape="1">
          <a:blip r:embed="rId4"/>
          <a:srcRect t="21442" b="17439"/>
          <a:stretch/>
        </p:blipFill>
        <p:spPr>
          <a:xfrm>
            <a:off x="9036" y="1562100"/>
            <a:ext cx="18288000" cy="2702526"/>
          </a:xfrm>
          <a:prstGeom prst="rect">
            <a:avLst/>
          </a:prstGeom>
        </p:spPr>
      </p:pic>
      <p:sp>
        <p:nvSpPr>
          <p:cNvPr id="37" name="TextBox 36">
            <a:extLst>
              <a:ext uri="{FF2B5EF4-FFF2-40B4-BE49-F238E27FC236}">
                <a16:creationId xmlns:a16="http://schemas.microsoft.com/office/drawing/2014/main" id="{62D74179-A120-43BF-882A-D7066FFA009B}"/>
              </a:ext>
            </a:extLst>
          </p:cNvPr>
          <p:cNvSpPr txBox="1"/>
          <p:nvPr/>
        </p:nvSpPr>
        <p:spPr>
          <a:xfrm flipH="1">
            <a:off x="606185" y="4533900"/>
            <a:ext cx="16473977" cy="5078313"/>
          </a:xfrm>
          <a:prstGeom prst="rect">
            <a:avLst/>
          </a:prstGeom>
          <a:noFill/>
        </p:spPr>
        <p:txBody>
          <a:bodyPr wrap="square" rtlCol="0">
            <a:spAutoFit/>
          </a:bodyPr>
          <a:lstStyle/>
          <a:p>
            <a:pPr>
              <a:spcAft>
                <a:spcPts val="2400"/>
              </a:spcAft>
            </a:pPr>
            <a:r>
              <a:rPr lang="en-US" sz="2400" dirty="0">
                <a:latin typeface="Daytona" panose="020B0604020202020204" pitchFamily="34" charset="0"/>
              </a:rPr>
              <a:t>The history of queer representation is one long yellow brick road of </a:t>
            </a:r>
            <a:r>
              <a:rPr lang="en-US" sz="2400" b="1" u="sng" dirty="0">
                <a:latin typeface="Daytona" panose="020B0604020202020204" pitchFamily="34" charset="0"/>
              </a:rPr>
              <a:t>insulting punchlines</a:t>
            </a:r>
            <a:r>
              <a:rPr lang="en-US" sz="2400" dirty="0">
                <a:latin typeface="Daytona" panose="020B0604020202020204" pitchFamily="34" charset="0"/>
              </a:rPr>
              <a:t>. Queer characters are traditionally relegated to </a:t>
            </a:r>
            <a:r>
              <a:rPr lang="en-US" sz="2400" b="1" u="sng" dirty="0">
                <a:latin typeface="Daytona" panose="020B0604020202020204" pitchFamily="34" charset="0"/>
              </a:rPr>
              <a:t>secondary status</a:t>
            </a:r>
            <a:r>
              <a:rPr lang="en-US" sz="2400" b="1" dirty="0">
                <a:latin typeface="Daytona" panose="020B0604020202020204" pitchFamily="34" charset="0"/>
              </a:rPr>
              <a:t> </a:t>
            </a:r>
            <a:r>
              <a:rPr lang="en-US" sz="2400" dirty="0">
                <a:latin typeface="Daytona" panose="020B0604020202020204" pitchFamily="34" charset="0"/>
              </a:rPr>
              <a:t>and... if a queer person ever does get a shot at the spotlight, they often fall victim to a host of </a:t>
            </a:r>
            <a:r>
              <a:rPr lang="en-US" sz="2400" b="1" u="sng" dirty="0">
                <a:latin typeface="Daytona" panose="020B0604020202020204" pitchFamily="34" charset="0"/>
              </a:rPr>
              <a:t>unfortunate tropes</a:t>
            </a:r>
            <a:r>
              <a:rPr lang="en-US" sz="2400" b="1" dirty="0">
                <a:latin typeface="Daytona" panose="020B0604020202020204" pitchFamily="34" charset="0"/>
              </a:rPr>
              <a:t> </a:t>
            </a:r>
            <a:r>
              <a:rPr lang="en-US" sz="2400" dirty="0">
                <a:latin typeface="Daytona" panose="020B0604020202020204" pitchFamily="34" charset="0"/>
              </a:rPr>
              <a:t>that are as insulting as they are tired and overdone.</a:t>
            </a:r>
          </a:p>
          <a:p>
            <a:pPr>
              <a:spcAft>
                <a:spcPts val="2400"/>
              </a:spcAft>
            </a:pPr>
            <a:r>
              <a:rPr lang="en-US" sz="2400" dirty="0">
                <a:latin typeface="Daytona" panose="020B0604020202020204" pitchFamily="34" charset="0"/>
              </a:rPr>
              <a:t>For many queer viewers, favorite movies and TV shows offer a world in which complex, dynamic, actively queer people—people like them—</a:t>
            </a:r>
            <a:r>
              <a:rPr lang="en-US" sz="2400" b="1" u="sng" dirty="0">
                <a:latin typeface="Daytona" panose="020B0604020202020204" pitchFamily="34" charset="0"/>
              </a:rPr>
              <a:t>do not exist</a:t>
            </a:r>
            <a:r>
              <a:rPr lang="en-US" sz="2400" dirty="0">
                <a:latin typeface="Daytona" panose="020B0604020202020204" pitchFamily="34" charset="0"/>
              </a:rPr>
              <a:t>.</a:t>
            </a:r>
          </a:p>
          <a:p>
            <a:pPr>
              <a:spcAft>
                <a:spcPts val="2400"/>
              </a:spcAft>
            </a:pPr>
            <a:r>
              <a:rPr lang="en-US" sz="2400" b="1" u="sng" dirty="0">
                <a:latin typeface="Daytona" panose="020B0604020202020204" pitchFamily="34" charset="0"/>
              </a:rPr>
              <a:t>Fanfiction is one of the few outlets that an increasingly frustrated queer audience has to engage with material that refuses to engage with them</a:t>
            </a:r>
            <a:r>
              <a:rPr lang="en-US" sz="2400" dirty="0">
                <a:latin typeface="Daytona" panose="020B0604020202020204" pitchFamily="34" charset="0"/>
              </a:rPr>
              <a:t>. It represents a challenge to the notion that being created in a straight world means one must live a straight life... It represents a refusal to be punchlines anymore, a refusal to express ourselves less because it’s more convenient for everyone else.</a:t>
            </a:r>
          </a:p>
          <a:p>
            <a:pPr>
              <a:spcAft>
                <a:spcPts val="2400"/>
              </a:spcAft>
            </a:pPr>
            <a:r>
              <a:rPr lang="en-US" sz="2400" b="1" u="sng" dirty="0">
                <a:latin typeface="Daytona" panose="020B0604020202020204" pitchFamily="34" charset="0"/>
              </a:rPr>
              <a:t>In writing fanfiction, we do more than rewrite our favorite stories. We take those stories and make them strong enough to handle people like us.</a:t>
            </a:r>
            <a:endParaRPr lang="en-SG" sz="2400" b="1" u="sng" dirty="0">
              <a:latin typeface="Daytona" panose="020B0604020202020204" pitchFamily="34" charset="0"/>
            </a:endParaRPr>
          </a:p>
        </p:txBody>
      </p:sp>
    </p:spTree>
    <p:extLst>
      <p:ext uri="{BB962C8B-B14F-4D97-AF65-F5344CB8AC3E}">
        <p14:creationId xmlns:p14="http://schemas.microsoft.com/office/powerpoint/2010/main" val="28605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81000" y="2090052"/>
            <a:ext cx="17602200" cy="8077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Error Analysis (LSTM)</a:t>
              </a:r>
            </a:p>
          </p:txBody>
        </p:sp>
      </p:grpSp>
      <p:graphicFrame>
        <p:nvGraphicFramePr>
          <p:cNvPr id="2" name="Table 10">
            <a:extLst>
              <a:ext uri="{FF2B5EF4-FFF2-40B4-BE49-F238E27FC236}">
                <a16:creationId xmlns:a16="http://schemas.microsoft.com/office/drawing/2014/main" id="{BA04CEB9-6638-4BEF-BD84-B20420911493}"/>
              </a:ext>
            </a:extLst>
          </p:cNvPr>
          <p:cNvGraphicFramePr>
            <a:graphicFrameLocks noGrp="1"/>
          </p:cNvGraphicFramePr>
          <p:nvPr>
            <p:extLst>
              <p:ext uri="{D42A27DB-BD31-4B8C-83A1-F6EECF244321}">
                <p14:modId xmlns:p14="http://schemas.microsoft.com/office/powerpoint/2010/main" val="2317882001"/>
              </p:ext>
            </p:extLst>
          </p:nvPr>
        </p:nvGraphicFramePr>
        <p:xfrm>
          <a:off x="1578798" y="3250920"/>
          <a:ext cx="13813602" cy="6083580"/>
        </p:xfrm>
        <a:graphic>
          <a:graphicData uri="http://schemas.openxmlformats.org/drawingml/2006/table">
            <a:tbl>
              <a:tblPr firstRow="1" bandRow="1">
                <a:tableStyleId>{BDBED569-4797-4DF1-A0F4-6AAB3CD982D8}</a:tableStyleId>
              </a:tblPr>
              <a:tblGrid>
                <a:gridCol w="1690717">
                  <a:extLst>
                    <a:ext uri="{9D8B030D-6E8A-4147-A177-3AD203B41FA5}">
                      <a16:colId xmlns:a16="http://schemas.microsoft.com/office/drawing/2014/main" val="572485688"/>
                    </a:ext>
                  </a:extLst>
                </a:gridCol>
                <a:gridCol w="1844418">
                  <a:extLst>
                    <a:ext uri="{9D8B030D-6E8A-4147-A177-3AD203B41FA5}">
                      <a16:colId xmlns:a16="http://schemas.microsoft.com/office/drawing/2014/main" val="1029453748"/>
                    </a:ext>
                  </a:extLst>
                </a:gridCol>
                <a:gridCol w="1844418">
                  <a:extLst>
                    <a:ext uri="{9D8B030D-6E8A-4147-A177-3AD203B41FA5}">
                      <a16:colId xmlns:a16="http://schemas.microsoft.com/office/drawing/2014/main" val="1735761395"/>
                    </a:ext>
                  </a:extLst>
                </a:gridCol>
                <a:gridCol w="1844418">
                  <a:extLst>
                    <a:ext uri="{9D8B030D-6E8A-4147-A177-3AD203B41FA5}">
                      <a16:colId xmlns:a16="http://schemas.microsoft.com/office/drawing/2014/main" val="1389141747"/>
                    </a:ext>
                  </a:extLst>
                </a:gridCol>
                <a:gridCol w="6589631">
                  <a:extLst>
                    <a:ext uri="{9D8B030D-6E8A-4147-A177-3AD203B41FA5}">
                      <a16:colId xmlns:a16="http://schemas.microsoft.com/office/drawing/2014/main" val="2259944560"/>
                    </a:ext>
                  </a:extLst>
                </a:gridCol>
              </a:tblGrid>
              <a:tr h="1013930">
                <a:tc>
                  <a:txBody>
                    <a:bodyPr/>
                    <a:lstStyle/>
                    <a:p>
                      <a:endParaRPr lang="en-SG" sz="2400" dirty="0">
                        <a:latin typeface="Daytona" panose="020B0604030500040204" pitchFamily="34" charset="0"/>
                      </a:endParaRPr>
                    </a:p>
                  </a:txBody>
                  <a:tcPr anchor="ctr"/>
                </a:tc>
                <a:tc>
                  <a:txBody>
                    <a:bodyPr/>
                    <a:lstStyle/>
                    <a:p>
                      <a:pPr algn="ctr"/>
                      <a:r>
                        <a:rPr lang="en-SG" sz="2400" b="0" dirty="0">
                          <a:latin typeface="Daytona" panose="020B0604030500040204" pitchFamily="34" charset="0"/>
                        </a:rPr>
                        <a:t>Comments</a:t>
                      </a:r>
                    </a:p>
                  </a:txBody>
                  <a:tcPr anchor="ctr"/>
                </a:tc>
                <a:tc>
                  <a:txBody>
                    <a:bodyPr/>
                    <a:lstStyle/>
                    <a:p>
                      <a:pPr algn="ctr"/>
                      <a:r>
                        <a:rPr lang="en-SG" sz="2400" b="0" dirty="0">
                          <a:latin typeface="Daytona" panose="020B0604030500040204" pitchFamily="34" charset="0"/>
                        </a:rPr>
                        <a:t>Base</a:t>
                      </a:r>
                    </a:p>
                  </a:txBody>
                  <a:tcPr anchor="ctr"/>
                </a:tc>
                <a:tc>
                  <a:txBody>
                    <a:bodyPr/>
                    <a:lstStyle/>
                    <a:p>
                      <a:pPr algn="ctr"/>
                      <a:r>
                        <a:rPr lang="en-SG" sz="2400" b="0" dirty="0">
                          <a:latin typeface="Daytona" panose="020B0604030500040204" pitchFamily="34" charset="0"/>
                        </a:rPr>
                        <a:t>LSTM</a:t>
                      </a:r>
                    </a:p>
                  </a:txBody>
                  <a:tcPr anchor="ctr"/>
                </a:tc>
                <a:tc>
                  <a:txBody>
                    <a:bodyPr/>
                    <a:lstStyle/>
                    <a:p>
                      <a:pPr algn="ctr"/>
                      <a:r>
                        <a:rPr lang="en-SG" sz="2400" b="0" dirty="0">
                          <a:latin typeface="Daytona" panose="020B0604030500040204" pitchFamily="34" charset="0"/>
                        </a:rPr>
                        <a:t>Type of comments</a:t>
                      </a:r>
                    </a:p>
                  </a:txBody>
                  <a:tcPr anchor="ctr"/>
                </a:tc>
                <a:extLst>
                  <a:ext uri="{0D108BD9-81ED-4DB2-BD59-A6C34878D82A}">
                    <a16:rowId xmlns:a16="http://schemas.microsoft.com/office/drawing/2014/main" val="461535792"/>
                  </a:ext>
                </a:extLst>
              </a:tr>
              <a:tr h="1013930">
                <a:tc>
                  <a:txBody>
                    <a:bodyPr/>
                    <a:lstStyle/>
                    <a:p>
                      <a:r>
                        <a:rPr lang="en-SG" sz="2400" dirty="0">
                          <a:latin typeface="Daytona" panose="020B0604030500040204" pitchFamily="34" charset="0"/>
                        </a:rPr>
                        <a:t>Troll 1</a:t>
                      </a:r>
                    </a:p>
                  </a:txBody>
                  <a:tcPr anchor="ctr"/>
                </a:tc>
                <a:tc>
                  <a:txBody>
                    <a:bodyPr/>
                    <a:lstStyle/>
                    <a:p>
                      <a:pPr algn="ctr"/>
                      <a:r>
                        <a:rPr lang="en-SG" sz="2400" dirty="0">
                          <a:latin typeface="Daytona Light" panose="020B0304030503040204" pitchFamily="34" charset="0"/>
                        </a:rPr>
                        <a:t>45</a:t>
                      </a:r>
                    </a:p>
                  </a:txBody>
                  <a:tcPr anchor="ctr"/>
                </a:tc>
                <a:tc>
                  <a:txBody>
                    <a:bodyPr/>
                    <a:lstStyle/>
                    <a:p>
                      <a:pPr algn="ctr"/>
                      <a:r>
                        <a:rPr lang="en-SG" sz="2400" dirty="0">
                          <a:solidFill>
                            <a:schemeClr val="tx1"/>
                          </a:solidFill>
                          <a:latin typeface="Daytona" panose="020B0604030500040204" pitchFamily="34" charset="0"/>
                        </a:rPr>
                        <a:t>35.6%</a:t>
                      </a:r>
                    </a:p>
                  </a:txBody>
                  <a:tcPr anchor="ctr"/>
                </a:tc>
                <a:tc>
                  <a:txBody>
                    <a:bodyPr/>
                    <a:lstStyle/>
                    <a:p>
                      <a:pPr algn="ctr"/>
                      <a:r>
                        <a:rPr lang="en-SG" sz="2400" dirty="0">
                          <a:solidFill>
                            <a:schemeClr val="tx1"/>
                          </a:solidFill>
                          <a:latin typeface="Daytona" panose="020B0604030500040204" pitchFamily="34" charset="0"/>
                        </a:rPr>
                        <a:t>35.6%</a:t>
                      </a:r>
                    </a:p>
                  </a:txBody>
                  <a:tcPr anchor="ctr"/>
                </a:tc>
                <a:tc>
                  <a:txBody>
                    <a:bodyPr/>
                    <a:lstStyle/>
                    <a:p>
                      <a:pPr algn="ctr"/>
                      <a:r>
                        <a:rPr lang="en-SG" sz="2400" dirty="0">
                          <a:latin typeface="Daytona Light" panose="020B0304030503040204" pitchFamily="34" charset="0"/>
                        </a:rPr>
                        <a:t>Attacks on writing. Low to medium toxicity.</a:t>
                      </a:r>
                    </a:p>
                  </a:txBody>
                  <a:tcPr anchor="ctr"/>
                </a:tc>
                <a:extLst>
                  <a:ext uri="{0D108BD9-81ED-4DB2-BD59-A6C34878D82A}">
                    <a16:rowId xmlns:a16="http://schemas.microsoft.com/office/drawing/2014/main" val="908451985"/>
                  </a:ext>
                </a:extLst>
              </a:tr>
              <a:tr h="1013930">
                <a:tc>
                  <a:txBody>
                    <a:bodyPr/>
                    <a:lstStyle/>
                    <a:p>
                      <a:r>
                        <a:rPr lang="en-SG" sz="2400" dirty="0">
                          <a:latin typeface="Daytona" panose="020B0604030500040204" pitchFamily="34" charset="0"/>
                        </a:rPr>
                        <a:t>Troll 2</a:t>
                      </a:r>
                    </a:p>
                  </a:txBody>
                  <a:tcPr anchor="ctr"/>
                </a:tc>
                <a:tc>
                  <a:txBody>
                    <a:bodyPr/>
                    <a:lstStyle/>
                    <a:p>
                      <a:pPr algn="ctr"/>
                      <a:r>
                        <a:rPr lang="en-SG" sz="2400" dirty="0">
                          <a:latin typeface="Daytona Light" panose="020B0304030503040204" pitchFamily="34" charset="0"/>
                        </a:rPr>
                        <a:t>30</a:t>
                      </a:r>
                    </a:p>
                  </a:txBody>
                  <a:tcPr anchor="ctr"/>
                </a:tc>
                <a:tc>
                  <a:txBody>
                    <a:bodyPr/>
                    <a:lstStyle/>
                    <a:p>
                      <a:pPr algn="ctr"/>
                      <a:r>
                        <a:rPr lang="en-SG" sz="2400" dirty="0">
                          <a:solidFill>
                            <a:schemeClr val="tx1"/>
                          </a:solidFill>
                          <a:latin typeface="Daytona" panose="020B0604030500040204" pitchFamily="34" charset="0"/>
                        </a:rPr>
                        <a:t>70.0%</a:t>
                      </a:r>
                    </a:p>
                  </a:txBody>
                  <a:tcPr anchor="ctr"/>
                </a:tc>
                <a:tc>
                  <a:txBody>
                    <a:bodyPr/>
                    <a:lstStyle/>
                    <a:p>
                      <a:pPr algn="ctr"/>
                      <a:r>
                        <a:rPr lang="en-SG" sz="2400" dirty="0">
                          <a:solidFill>
                            <a:schemeClr val="tx1"/>
                          </a:solidFill>
                          <a:latin typeface="Daytona" panose="020B0604030500040204" pitchFamily="34" charset="0"/>
                        </a:rPr>
                        <a:t>70.0%</a:t>
                      </a:r>
                    </a:p>
                  </a:txBody>
                  <a:tcPr anchor="ctr"/>
                </a:tc>
                <a:tc>
                  <a:txBody>
                    <a:bodyPr/>
                    <a:lstStyle/>
                    <a:p>
                      <a:pPr algn="ctr"/>
                      <a:r>
                        <a:rPr lang="en-SG" sz="2400" dirty="0">
                          <a:latin typeface="Daytona Light" panose="020B0304030503040204" pitchFamily="34" charset="0"/>
                        </a:rPr>
                        <a:t>Violent language . High toxicity.</a:t>
                      </a:r>
                    </a:p>
                  </a:txBody>
                  <a:tcPr anchor="ctr"/>
                </a:tc>
                <a:extLst>
                  <a:ext uri="{0D108BD9-81ED-4DB2-BD59-A6C34878D82A}">
                    <a16:rowId xmlns:a16="http://schemas.microsoft.com/office/drawing/2014/main" val="2918856162"/>
                  </a:ext>
                </a:extLst>
              </a:tr>
              <a:tr h="1013930">
                <a:tc>
                  <a:txBody>
                    <a:bodyPr/>
                    <a:lstStyle/>
                    <a:p>
                      <a:r>
                        <a:rPr lang="en-SG" sz="2400" dirty="0">
                          <a:latin typeface="Daytona" panose="020B0604030500040204" pitchFamily="34" charset="0"/>
                        </a:rPr>
                        <a:t>Troll 3</a:t>
                      </a:r>
                    </a:p>
                  </a:txBody>
                  <a:tcPr anchor="ctr"/>
                </a:tc>
                <a:tc>
                  <a:txBody>
                    <a:bodyPr/>
                    <a:lstStyle/>
                    <a:p>
                      <a:pPr algn="ctr"/>
                      <a:r>
                        <a:rPr lang="en-SG" sz="2400" dirty="0">
                          <a:latin typeface="Daytona Light" panose="020B0304030503040204" pitchFamily="34" charset="0"/>
                        </a:rPr>
                        <a:t>32</a:t>
                      </a:r>
                    </a:p>
                  </a:txBody>
                  <a:tcPr anchor="ctr"/>
                </a:tc>
                <a:tc>
                  <a:txBody>
                    <a:bodyPr/>
                    <a:lstStyle/>
                    <a:p>
                      <a:pPr algn="ctr"/>
                      <a:r>
                        <a:rPr lang="en-SG" sz="2400" dirty="0">
                          <a:solidFill>
                            <a:schemeClr val="tx1"/>
                          </a:solidFill>
                          <a:latin typeface="Daytona" panose="020B0604030500040204" pitchFamily="34" charset="0"/>
                        </a:rPr>
                        <a:t>81.2%</a:t>
                      </a:r>
                    </a:p>
                  </a:txBody>
                  <a:tcPr anchor="ctr"/>
                </a:tc>
                <a:tc>
                  <a:txBody>
                    <a:bodyPr/>
                    <a:lstStyle/>
                    <a:p>
                      <a:pPr algn="ctr"/>
                      <a:r>
                        <a:rPr lang="en-SG" sz="2400" dirty="0">
                          <a:solidFill>
                            <a:schemeClr val="tx1"/>
                          </a:solidFill>
                          <a:latin typeface="Daytona" panose="020B0604030500040204" pitchFamily="34" charset="0"/>
                        </a:rPr>
                        <a:t>81.2%</a:t>
                      </a:r>
                    </a:p>
                  </a:txBody>
                  <a:tcPr anchor="ctr"/>
                </a:tc>
                <a:tc>
                  <a:txBody>
                    <a:bodyPr/>
                    <a:lstStyle/>
                    <a:p>
                      <a:pPr algn="ctr"/>
                      <a:r>
                        <a:rPr lang="en-SG" sz="2400" dirty="0">
                          <a:latin typeface="Daytona Light" panose="020B0304030503040204" pitchFamily="34" charset="0"/>
                        </a:rPr>
                        <a:t>Insults and hate speech. High toxicity.</a:t>
                      </a:r>
                    </a:p>
                  </a:txBody>
                  <a:tcPr anchor="ctr"/>
                </a:tc>
                <a:extLst>
                  <a:ext uri="{0D108BD9-81ED-4DB2-BD59-A6C34878D82A}">
                    <a16:rowId xmlns:a16="http://schemas.microsoft.com/office/drawing/2014/main" val="2094403223"/>
                  </a:ext>
                </a:extLst>
              </a:tr>
              <a:tr h="1013930">
                <a:tc>
                  <a:txBody>
                    <a:bodyPr/>
                    <a:lstStyle/>
                    <a:p>
                      <a:r>
                        <a:rPr lang="en-SG" sz="2400" dirty="0">
                          <a:latin typeface="Daytona" panose="020B0604030500040204" pitchFamily="34" charset="0"/>
                        </a:rPr>
                        <a:t>Troll 4</a:t>
                      </a:r>
                    </a:p>
                  </a:txBody>
                  <a:tcPr anchor="ctr"/>
                </a:tc>
                <a:tc>
                  <a:txBody>
                    <a:bodyPr/>
                    <a:lstStyle/>
                    <a:p>
                      <a:pPr algn="ctr"/>
                      <a:r>
                        <a:rPr lang="en-SG" sz="2400" dirty="0">
                          <a:latin typeface="Daytona Light" panose="020B0304030503040204" pitchFamily="34" charset="0"/>
                        </a:rPr>
                        <a:t>42</a:t>
                      </a:r>
                    </a:p>
                  </a:txBody>
                  <a:tcPr anchor="ctr"/>
                </a:tc>
                <a:tc>
                  <a:txBody>
                    <a:bodyPr/>
                    <a:lstStyle/>
                    <a:p>
                      <a:pPr algn="ctr"/>
                      <a:r>
                        <a:rPr lang="en-SG" sz="2400" dirty="0">
                          <a:solidFill>
                            <a:schemeClr val="tx1"/>
                          </a:solidFill>
                          <a:latin typeface="Daytona" panose="020B0604030500040204" pitchFamily="34" charset="0"/>
                        </a:rPr>
                        <a:t>50.0%</a:t>
                      </a:r>
                    </a:p>
                  </a:txBody>
                  <a:tcPr anchor="ctr"/>
                </a:tc>
                <a:tc>
                  <a:txBody>
                    <a:bodyPr/>
                    <a:lstStyle/>
                    <a:p>
                      <a:pPr algn="ctr"/>
                      <a:r>
                        <a:rPr lang="en-SG" sz="2400" dirty="0">
                          <a:solidFill>
                            <a:srgbClr val="00B050"/>
                          </a:solidFill>
                          <a:latin typeface="Daytona" panose="020B0604030500040204" pitchFamily="34" charset="0"/>
                        </a:rPr>
                        <a:t>64.4%</a:t>
                      </a:r>
                    </a:p>
                  </a:txBody>
                  <a:tcPr anchor="ctr"/>
                </a:tc>
                <a:tc>
                  <a:txBody>
                    <a:bodyPr/>
                    <a:lstStyle/>
                    <a:p>
                      <a:pPr algn="ctr"/>
                      <a:r>
                        <a:rPr lang="en-SG" sz="2400" dirty="0">
                          <a:latin typeface="Daytona Light" panose="020B0304030503040204" pitchFamily="34" charset="0"/>
                        </a:rPr>
                        <a:t>Attacks on writing. Medium toxicity. Sarcasm.</a:t>
                      </a:r>
                    </a:p>
                  </a:txBody>
                  <a:tcPr anchor="ctr"/>
                </a:tc>
                <a:extLst>
                  <a:ext uri="{0D108BD9-81ED-4DB2-BD59-A6C34878D82A}">
                    <a16:rowId xmlns:a16="http://schemas.microsoft.com/office/drawing/2014/main" val="923236766"/>
                  </a:ext>
                </a:extLst>
              </a:tr>
              <a:tr h="1013930">
                <a:tc>
                  <a:txBody>
                    <a:bodyPr/>
                    <a:lstStyle/>
                    <a:p>
                      <a:r>
                        <a:rPr lang="en-SG" sz="2400" dirty="0">
                          <a:latin typeface="Daytona" panose="020B0604030500040204" pitchFamily="34" charset="0"/>
                        </a:rPr>
                        <a:t>Unknown</a:t>
                      </a:r>
                    </a:p>
                  </a:txBody>
                  <a:tcPr anchor="ctr"/>
                </a:tc>
                <a:tc>
                  <a:txBody>
                    <a:bodyPr/>
                    <a:lstStyle/>
                    <a:p>
                      <a:pPr algn="ctr"/>
                      <a:r>
                        <a:rPr lang="en-SG" sz="2400" dirty="0">
                          <a:latin typeface="Daytona Light" panose="020B0304030503040204" pitchFamily="34" charset="0"/>
                        </a:rPr>
                        <a:t>11</a:t>
                      </a:r>
                    </a:p>
                  </a:txBody>
                  <a:tcPr anchor="ctr"/>
                </a:tc>
                <a:tc>
                  <a:txBody>
                    <a:bodyPr/>
                    <a:lstStyle/>
                    <a:p>
                      <a:pPr algn="ctr"/>
                      <a:r>
                        <a:rPr lang="en-SG" sz="2400" dirty="0">
                          <a:solidFill>
                            <a:schemeClr val="tx1"/>
                          </a:solidFill>
                          <a:latin typeface="Daytona" panose="020B0604030500040204" pitchFamily="34" charset="0"/>
                        </a:rPr>
                        <a:t>45.5%</a:t>
                      </a:r>
                    </a:p>
                  </a:txBody>
                  <a:tcPr anchor="ctr"/>
                </a:tc>
                <a:tc>
                  <a:txBody>
                    <a:bodyPr/>
                    <a:lstStyle/>
                    <a:p>
                      <a:pPr algn="ctr"/>
                      <a:r>
                        <a:rPr lang="en-SG" sz="2400" dirty="0">
                          <a:solidFill>
                            <a:srgbClr val="00B050"/>
                          </a:solidFill>
                          <a:latin typeface="Daytona" panose="020B0604030500040204" pitchFamily="34" charset="0"/>
                        </a:rPr>
                        <a:t>72.7%</a:t>
                      </a:r>
                    </a:p>
                  </a:txBody>
                  <a:tcPr anchor="ctr"/>
                </a:tc>
                <a:tc>
                  <a:txBody>
                    <a:bodyPr/>
                    <a:lstStyle/>
                    <a:p>
                      <a:pPr algn="ctr"/>
                      <a:r>
                        <a:rPr lang="en-SG" sz="2400" dirty="0">
                          <a:latin typeface="Daytona Light" panose="020B0304030503040204" pitchFamily="34" charset="0"/>
                        </a:rPr>
                        <a:t>Mixed</a:t>
                      </a:r>
                    </a:p>
                  </a:txBody>
                  <a:tcPr anchor="ctr"/>
                </a:tc>
                <a:extLst>
                  <a:ext uri="{0D108BD9-81ED-4DB2-BD59-A6C34878D82A}">
                    <a16:rowId xmlns:a16="http://schemas.microsoft.com/office/drawing/2014/main" val="3813788174"/>
                  </a:ext>
                </a:extLst>
              </a:tr>
            </a:tbl>
          </a:graphicData>
        </a:graphic>
      </p:graphicFrame>
      <p:sp>
        <p:nvSpPr>
          <p:cNvPr id="24" name="TextBox 23">
            <a:extLst>
              <a:ext uri="{FF2B5EF4-FFF2-40B4-BE49-F238E27FC236}">
                <a16:creationId xmlns:a16="http://schemas.microsoft.com/office/drawing/2014/main" id="{3461A979-B892-4356-94E4-8F7F4F983ACC}"/>
              </a:ext>
            </a:extLst>
          </p:cNvPr>
          <p:cNvSpPr txBox="1"/>
          <p:nvPr/>
        </p:nvSpPr>
        <p:spPr>
          <a:xfrm flipH="1">
            <a:off x="5486400" y="2333137"/>
            <a:ext cx="6030686"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AGGRESSORS (TROLLS)</a:t>
            </a:r>
          </a:p>
        </p:txBody>
      </p:sp>
      <p:sp>
        <p:nvSpPr>
          <p:cNvPr id="33" name="Multiplication Sign 32">
            <a:extLst>
              <a:ext uri="{FF2B5EF4-FFF2-40B4-BE49-F238E27FC236}">
                <a16:creationId xmlns:a16="http://schemas.microsoft.com/office/drawing/2014/main" id="{9CBAFB08-9FF6-4507-828A-FD803D023246}"/>
              </a:ext>
            </a:extLst>
          </p:cNvPr>
          <p:cNvSpPr/>
          <p:nvPr/>
        </p:nvSpPr>
        <p:spPr>
          <a:xfrm>
            <a:off x="15621000" y="7345962"/>
            <a:ext cx="914400" cy="914400"/>
          </a:xfrm>
          <a:prstGeom prst="mathMultiply">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Multiplication Sign 24">
            <a:extLst>
              <a:ext uri="{FF2B5EF4-FFF2-40B4-BE49-F238E27FC236}">
                <a16:creationId xmlns:a16="http://schemas.microsoft.com/office/drawing/2014/main" id="{3F4CC3D7-4CE0-41A1-A9E2-EBA2A3EBCE63}"/>
              </a:ext>
            </a:extLst>
          </p:cNvPr>
          <p:cNvSpPr/>
          <p:nvPr/>
        </p:nvSpPr>
        <p:spPr>
          <a:xfrm>
            <a:off x="15621000" y="8343900"/>
            <a:ext cx="914400" cy="914400"/>
          </a:xfrm>
          <a:prstGeom prst="mathMultiply">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60421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81000" y="2090052"/>
            <a:ext cx="17602200" cy="8077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Error Analysis (LSTM)</a:t>
              </a:r>
            </a:p>
          </p:txBody>
        </p:sp>
      </p:grpSp>
      <p:sp>
        <p:nvSpPr>
          <p:cNvPr id="20" name="TextBox 19">
            <a:extLst>
              <a:ext uri="{FF2B5EF4-FFF2-40B4-BE49-F238E27FC236}">
                <a16:creationId xmlns:a16="http://schemas.microsoft.com/office/drawing/2014/main" id="{FD8D0946-441A-4F16-A010-6741B64D2771}"/>
              </a:ext>
            </a:extLst>
          </p:cNvPr>
          <p:cNvSpPr txBox="1"/>
          <p:nvPr/>
        </p:nvSpPr>
        <p:spPr>
          <a:xfrm flipH="1">
            <a:off x="1828800" y="2933700"/>
            <a:ext cx="13106400" cy="6370975"/>
          </a:xfrm>
          <a:prstGeom prst="rect">
            <a:avLst/>
          </a:prstGeom>
          <a:noFill/>
        </p:spPr>
        <p:txBody>
          <a:bodyPr wrap="square" rtlCol="0">
            <a:spAutoFit/>
          </a:bodyPr>
          <a:lstStyle/>
          <a:p>
            <a:pPr>
              <a:spcAft>
                <a:spcPts val="1200"/>
              </a:spcAft>
            </a:pPr>
            <a:r>
              <a:rPr lang="en-US" sz="2800" dirty="0">
                <a:latin typeface="Daytona" panose="020B0604020202020204" pitchFamily="34" charset="0"/>
              </a:rPr>
              <a:t>Model doesn't do well on positive comments that contain profanity</a:t>
            </a:r>
          </a:p>
          <a:p>
            <a:pPr>
              <a:spcAft>
                <a:spcPts val="1200"/>
              </a:spcAft>
            </a:pPr>
            <a:r>
              <a:rPr lang="en-US" sz="2800" dirty="0">
                <a:latin typeface="Daytona Light" panose="020B0304030503040204" pitchFamily="34" charset="0"/>
              </a:rPr>
              <a:t>“that was fucking amazing! thank you!” </a:t>
            </a:r>
            <a:r>
              <a:rPr lang="en-US" sz="2800" dirty="0">
                <a:solidFill>
                  <a:schemeClr val="accent6"/>
                </a:solidFill>
                <a:latin typeface="Daytona Light" panose="020B0304030503040204" pitchFamily="34" charset="0"/>
              </a:rPr>
              <a:t>– 0.8757</a:t>
            </a:r>
          </a:p>
          <a:p>
            <a:pPr>
              <a:spcAft>
                <a:spcPts val="1200"/>
              </a:spcAft>
            </a:pPr>
            <a:endParaRPr lang="en-US" sz="2800" dirty="0">
              <a:latin typeface="Daytona" panose="020B0604020202020204" pitchFamily="34" charset="0"/>
            </a:endParaRPr>
          </a:p>
          <a:p>
            <a:pPr>
              <a:spcAft>
                <a:spcPts val="1200"/>
              </a:spcAft>
            </a:pPr>
            <a:r>
              <a:rPr lang="en-US" sz="2800" dirty="0">
                <a:latin typeface="Daytona" panose="020B0604020202020204" pitchFamily="34" charset="0"/>
              </a:rPr>
              <a:t>Model does decently on sarcastic comments</a:t>
            </a:r>
          </a:p>
          <a:p>
            <a:pPr>
              <a:spcAft>
                <a:spcPts val="1200"/>
              </a:spcAft>
            </a:pPr>
            <a:r>
              <a:rPr lang="en-US" sz="2800" dirty="0">
                <a:latin typeface="Daytona Light" panose="020B0304030503040204" pitchFamily="34" charset="0"/>
              </a:rPr>
              <a:t>“amazingly illogical and senseless! good job!“ </a:t>
            </a:r>
            <a:r>
              <a:rPr lang="en-US" sz="2800" dirty="0">
                <a:solidFill>
                  <a:schemeClr val="accent6"/>
                </a:solidFill>
                <a:latin typeface="Daytona Light" panose="020B0304030503040204" pitchFamily="34" charset="0"/>
              </a:rPr>
              <a:t>– 0.8310</a:t>
            </a:r>
          </a:p>
          <a:p>
            <a:pPr>
              <a:spcAft>
                <a:spcPts val="1200"/>
              </a:spcAft>
            </a:pPr>
            <a:endParaRPr lang="en-US" sz="2800" dirty="0">
              <a:latin typeface="Daytona" panose="020B0604020202020204" pitchFamily="34" charset="0"/>
            </a:endParaRPr>
          </a:p>
          <a:p>
            <a:pPr>
              <a:spcAft>
                <a:spcPts val="1200"/>
              </a:spcAft>
            </a:pPr>
            <a:r>
              <a:rPr lang="en-US" sz="2800" dirty="0">
                <a:latin typeface="Daytona" panose="020B0604020202020204" pitchFamily="34" charset="0"/>
              </a:rPr>
              <a:t>But model is sensitive to typos - prediction changed quite drastically</a:t>
            </a:r>
          </a:p>
          <a:p>
            <a:pPr>
              <a:spcAft>
                <a:spcPts val="1200"/>
              </a:spcAft>
            </a:pPr>
            <a:r>
              <a:rPr lang="en-US" sz="2800" dirty="0">
                <a:latin typeface="Daytona Light" panose="020B0304030503040204" pitchFamily="34" charset="0"/>
              </a:rPr>
              <a:t>“amazingly </a:t>
            </a:r>
            <a:r>
              <a:rPr lang="en-US" sz="2800" dirty="0" err="1">
                <a:latin typeface="Daytona Light" panose="020B0304030503040204" pitchFamily="34" charset="0"/>
              </a:rPr>
              <a:t>ilogical</a:t>
            </a:r>
            <a:r>
              <a:rPr lang="en-US" sz="2800" dirty="0">
                <a:latin typeface="Daytona Light" panose="020B0304030503040204" pitchFamily="34" charset="0"/>
              </a:rPr>
              <a:t> and senseless! good job!“ </a:t>
            </a:r>
            <a:r>
              <a:rPr lang="en-US" sz="2800" dirty="0">
                <a:solidFill>
                  <a:schemeClr val="accent4"/>
                </a:solidFill>
                <a:latin typeface="Daytona Light" panose="020B0304030503040204" pitchFamily="34" charset="0"/>
              </a:rPr>
              <a:t>– 0.6574</a:t>
            </a:r>
          </a:p>
          <a:p>
            <a:pPr>
              <a:spcAft>
                <a:spcPts val="1200"/>
              </a:spcAft>
            </a:pPr>
            <a:endParaRPr lang="en-US" sz="2800" dirty="0">
              <a:latin typeface="Daytona" panose="020B0604020202020204" pitchFamily="34" charset="0"/>
            </a:endParaRPr>
          </a:p>
          <a:p>
            <a:pPr>
              <a:spcAft>
                <a:spcPts val="1200"/>
              </a:spcAft>
            </a:pPr>
            <a:r>
              <a:rPr lang="en-US" sz="2800" dirty="0">
                <a:latin typeface="Daytona" panose="020B0604020202020204" pitchFamily="34" charset="0"/>
              </a:rPr>
              <a:t>Model doesn't do well with negative vocabulary that it wasn't trained on</a:t>
            </a:r>
          </a:p>
          <a:p>
            <a:pPr>
              <a:spcAft>
                <a:spcPts val="1200"/>
              </a:spcAft>
            </a:pPr>
            <a:r>
              <a:rPr lang="en-US" sz="2800" dirty="0">
                <a:latin typeface="Daytona Light" panose="020B0304030503040204" pitchFamily="34" charset="0"/>
              </a:rPr>
              <a:t>“amazingly </a:t>
            </a:r>
            <a:r>
              <a:rPr lang="en-US" sz="2800" dirty="0" err="1">
                <a:latin typeface="Daytona Light" panose="020B0304030503040204" pitchFamily="34" charset="0"/>
              </a:rPr>
              <a:t>ooc</a:t>
            </a:r>
            <a:r>
              <a:rPr lang="en-US" sz="2800" dirty="0">
                <a:latin typeface="Daytona Light" panose="020B0304030503040204" pitchFamily="34" charset="0"/>
              </a:rPr>
              <a:t>! good job!” </a:t>
            </a:r>
            <a:r>
              <a:rPr lang="en-US" sz="2800" dirty="0">
                <a:solidFill>
                  <a:srgbClr val="00B050"/>
                </a:solidFill>
                <a:latin typeface="Daytona Light" panose="020B0304030503040204" pitchFamily="34" charset="0"/>
              </a:rPr>
              <a:t>– 0.1783</a:t>
            </a:r>
            <a:endParaRPr lang="en-SG" sz="2800" dirty="0">
              <a:solidFill>
                <a:srgbClr val="00B050"/>
              </a:solidFill>
              <a:latin typeface="Daytona Light" panose="020B0304030503040204" pitchFamily="34" charset="0"/>
            </a:endParaRPr>
          </a:p>
        </p:txBody>
      </p:sp>
      <p:pic>
        <p:nvPicPr>
          <p:cNvPr id="26" name="Picture 18">
            <a:extLst>
              <a:ext uri="{FF2B5EF4-FFF2-40B4-BE49-F238E27FC236}">
                <a16:creationId xmlns:a16="http://schemas.microsoft.com/office/drawing/2014/main" id="{BAE081C5-5A92-4AC6-9700-3432667B67ED}"/>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94904" y="2929467"/>
            <a:ext cx="602635" cy="602635"/>
          </a:xfrm>
          <a:prstGeom prst="rect">
            <a:avLst/>
          </a:prstGeom>
        </p:spPr>
      </p:pic>
      <p:pic>
        <p:nvPicPr>
          <p:cNvPr id="27" name="Picture 18">
            <a:extLst>
              <a:ext uri="{FF2B5EF4-FFF2-40B4-BE49-F238E27FC236}">
                <a16:creationId xmlns:a16="http://schemas.microsoft.com/office/drawing/2014/main" id="{1B1972F2-D47B-41C4-9924-0F9EAD052F02}"/>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20304" y="4635500"/>
            <a:ext cx="602635" cy="602635"/>
          </a:xfrm>
          <a:prstGeom prst="rect">
            <a:avLst/>
          </a:prstGeom>
        </p:spPr>
      </p:pic>
      <p:pic>
        <p:nvPicPr>
          <p:cNvPr id="28" name="Picture 18">
            <a:extLst>
              <a:ext uri="{FF2B5EF4-FFF2-40B4-BE49-F238E27FC236}">
                <a16:creationId xmlns:a16="http://schemas.microsoft.com/office/drawing/2014/main" id="{580E9BD9-F338-4337-B683-2CDD4C93DC76}"/>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20304" y="6367452"/>
            <a:ext cx="602635" cy="602635"/>
          </a:xfrm>
          <a:prstGeom prst="rect">
            <a:avLst/>
          </a:prstGeom>
        </p:spPr>
      </p:pic>
      <p:pic>
        <p:nvPicPr>
          <p:cNvPr id="32" name="Picture 18">
            <a:extLst>
              <a:ext uri="{FF2B5EF4-FFF2-40B4-BE49-F238E27FC236}">
                <a16:creationId xmlns:a16="http://schemas.microsoft.com/office/drawing/2014/main" id="{D169CD6B-BF25-4657-A4CC-F676DE3A1274}"/>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20304" y="8099404"/>
            <a:ext cx="602635" cy="602635"/>
          </a:xfrm>
          <a:prstGeom prst="rect">
            <a:avLst/>
          </a:prstGeom>
        </p:spPr>
      </p:pic>
    </p:spTree>
    <p:extLst>
      <p:ext uri="{BB962C8B-B14F-4D97-AF65-F5344CB8AC3E}">
        <p14:creationId xmlns:p14="http://schemas.microsoft.com/office/powerpoint/2010/main" val="329115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0D2ED08B-5CA6-447C-9D89-55530829A01C}"/>
              </a:ext>
            </a:extLst>
          </p:cNvPr>
          <p:cNvSpPr/>
          <p:nvPr/>
        </p:nvSpPr>
        <p:spPr>
          <a:xfrm>
            <a:off x="2437690" y="622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0" name="Rectangle: Rounded Corners 79">
            <a:extLst>
              <a:ext uri="{FF2B5EF4-FFF2-40B4-BE49-F238E27FC236}">
                <a16:creationId xmlns:a16="http://schemas.microsoft.com/office/drawing/2014/main" id="{7993ED1F-D30D-4EA8-B3C8-12C8ABD14F97}"/>
              </a:ext>
            </a:extLst>
          </p:cNvPr>
          <p:cNvSpPr/>
          <p:nvPr/>
        </p:nvSpPr>
        <p:spPr>
          <a:xfrm>
            <a:off x="2410257" y="432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78" name="Rectangle: Rounded Corners 77">
            <a:extLst>
              <a:ext uri="{FF2B5EF4-FFF2-40B4-BE49-F238E27FC236}">
                <a16:creationId xmlns:a16="http://schemas.microsoft.com/office/drawing/2014/main" id="{40D9CD09-CF7E-4FA4-8D8A-F54B21593069}"/>
              </a:ext>
            </a:extLst>
          </p:cNvPr>
          <p:cNvSpPr/>
          <p:nvPr/>
        </p:nvSpPr>
        <p:spPr>
          <a:xfrm>
            <a:off x="2396402" y="241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1" name="TextBox 35">
            <a:extLst>
              <a:ext uri="{FF2B5EF4-FFF2-40B4-BE49-F238E27FC236}">
                <a16:creationId xmlns:a16="http://schemas.microsoft.com/office/drawing/2014/main" id="{20756B08-CC81-450B-A698-95C2E7E40F4E}"/>
              </a:ext>
            </a:extLst>
          </p:cNvPr>
          <p:cNvSpPr txBox="1"/>
          <p:nvPr/>
        </p:nvSpPr>
        <p:spPr>
          <a:xfrm>
            <a:off x="4640593" y="2771627"/>
            <a:ext cx="12270670" cy="1000273"/>
          </a:xfrm>
          <a:prstGeom prst="rect">
            <a:avLst/>
          </a:prstGeom>
        </p:spPr>
        <p:txBody>
          <a:bodyPr lIns="0" tIns="0" rIns="0" bIns="0" rtlCol="0" anchor="t">
            <a:spAutoFit/>
          </a:bodyPr>
          <a:lstStyle/>
          <a:p>
            <a:pPr>
              <a:lnSpc>
                <a:spcPts val="7839"/>
              </a:lnSpc>
            </a:pPr>
            <a:r>
              <a:rPr lang="en-US" sz="5600" spc="84" dirty="0">
                <a:solidFill>
                  <a:schemeClr val="accent6"/>
                </a:solidFill>
                <a:latin typeface="Modern Love" panose="04090805081005020601" pitchFamily="82" charset="0"/>
              </a:rPr>
              <a:t>Data Collection &amp; Cleaning</a:t>
            </a:r>
          </a:p>
        </p:txBody>
      </p:sp>
      <p:grpSp>
        <p:nvGrpSpPr>
          <p:cNvPr id="53" name="Group 37">
            <a:extLst>
              <a:ext uri="{FF2B5EF4-FFF2-40B4-BE49-F238E27FC236}">
                <a16:creationId xmlns:a16="http://schemas.microsoft.com/office/drawing/2014/main" id="{82C8A572-42CB-4B3B-9FA5-55E1692701A0}"/>
              </a:ext>
            </a:extLst>
          </p:cNvPr>
          <p:cNvGrpSpPr/>
          <p:nvPr/>
        </p:nvGrpSpPr>
        <p:grpSpPr>
          <a:xfrm>
            <a:off x="2588912" y="2545027"/>
            <a:ext cx="1448978" cy="1455473"/>
            <a:chOff x="2702" y="-162593"/>
            <a:chExt cx="1205949" cy="1211355"/>
          </a:xfrm>
          <a:solidFill>
            <a:schemeClr val="accent6"/>
          </a:solidFill>
        </p:grpSpPr>
        <p:grpSp>
          <p:nvGrpSpPr>
            <p:cNvPr id="54" name="Group 38">
              <a:extLst>
                <a:ext uri="{FF2B5EF4-FFF2-40B4-BE49-F238E27FC236}">
                  <a16:creationId xmlns:a16="http://schemas.microsoft.com/office/drawing/2014/main" id="{F41C6B83-6B7F-4804-B56C-2EAB1A76D314}"/>
                </a:ext>
              </a:extLst>
            </p:cNvPr>
            <p:cNvGrpSpPr/>
            <p:nvPr/>
          </p:nvGrpSpPr>
          <p:grpSpPr>
            <a:xfrm>
              <a:off x="2702" y="-162593"/>
              <a:ext cx="1205949" cy="1211355"/>
              <a:chOff x="14166" y="-852330"/>
              <a:chExt cx="6321663" cy="6350000"/>
            </a:xfrm>
            <a:grpFill/>
          </p:grpSpPr>
          <p:sp>
            <p:nvSpPr>
              <p:cNvPr id="56" name="Freeform 39">
                <a:extLst>
                  <a:ext uri="{FF2B5EF4-FFF2-40B4-BE49-F238E27FC236}">
                    <a16:creationId xmlns:a16="http://schemas.microsoft.com/office/drawing/2014/main" id="{C8ADA0B2-AECD-4016-9CAD-E20621053698}"/>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55" name="TextBox 40">
              <a:extLst>
                <a:ext uri="{FF2B5EF4-FFF2-40B4-BE49-F238E27FC236}">
                  <a16:creationId xmlns:a16="http://schemas.microsoft.com/office/drawing/2014/main" id="{B7B63513-65CF-4612-BC43-18D012E9F464}"/>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2</a:t>
              </a:r>
            </a:p>
          </p:txBody>
        </p:sp>
      </p:grpSp>
      <p:sp>
        <p:nvSpPr>
          <p:cNvPr id="61" name="TextBox 35">
            <a:extLst>
              <a:ext uri="{FF2B5EF4-FFF2-40B4-BE49-F238E27FC236}">
                <a16:creationId xmlns:a16="http://schemas.microsoft.com/office/drawing/2014/main" id="{AC298C42-6145-446D-A089-406DE5E1F8B1}"/>
              </a:ext>
            </a:extLst>
          </p:cNvPr>
          <p:cNvSpPr txBox="1"/>
          <p:nvPr/>
        </p:nvSpPr>
        <p:spPr>
          <a:xfrm>
            <a:off x="4640592" y="4676626"/>
            <a:ext cx="12885408" cy="1000274"/>
          </a:xfrm>
          <a:prstGeom prst="rect">
            <a:avLst/>
          </a:prstGeom>
        </p:spPr>
        <p:txBody>
          <a:bodyPr wrap="square" lIns="0" tIns="0" rIns="0" bIns="0" rtlCol="0" anchor="t">
            <a:spAutoFit/>
          </a:bodyPr>
          <a:lstStyle/>
          <a:p>
            <a:pPr>
              <a:lnSpc>
                <a:spcPts val="7839"/>
              </a:lnSpc>
            </a:pPr>
            <a:r>
              <a:rPr lang="en-US" sz="5600" spc="84" dirty="0">
                <a:solidFill>
                  <a:schemeClr val="accent6">
                    <a:lumMod val="75000"/>
                  </a:schemeClr>
                </a:solidFill>
                <a:latin typeface="Modern Love" panose="04090805081005020601" pitchFamily="82" charset="0"/>
              </a:rPr>
              <a:t>Exploratory Data Analysis</a:t>
            </a:r>
          </a:p>
        </p:txBody>
      </p:sp>
      <p:grpSp>
        <p:nvGrpSpPr>
          <p:cNvPr id="63" name="Group 37">
            <a:extLst>
              <a:ext uri="{FF2B5EF4-FFF2-40B4-BE49-F238E27FC236}">
                <a16:creationId xmlns:a16="http://schemas.microsoft.com/office/drawing/2014/main" id="{21C12B79-B98B-4E5A-A1D2-755E5102B089}"/>
              </a:ext>
            </a:extLst>
          </p:cNvPr>
          <p:cNvGrpSpPr/>
          <p:nvPr/>
        </p:nvGrpSpPr>
        <p:grpSpPr>
          <a:xfrm>
            <a:off x="2588912" y="4450027"/>
            <a:ext cx="1448978" cy="1455473"/>
            <a:chOff x="2702" y="-162593"/>
            <a:chExt cx="1205949" cy="1211355"/>
          </a:xfrm>
          <a:solidFill>
            <a:schemeClr val="accent6">
              <a:lumMod val="75000"/>
            </a:schemeClr>
          </a:solidFill>
        </p:grpSpPr>
        <p:grpSp>
          <p:nvGrpSpPr>
            <p:cNvPr id="64" name="Group 38">
              <a:extLst>
                <a:ext uri="{FF2B5EF4-FFF2-40B4-BE49-F238E27FC236}">
                  <a16:creationId xmlns:a16="http://schemas.microsoft.com/office/drawing/2014/main" id="{7BB8BEF1-BF93-45FE-B1CA-E5CFBDC0EBF8}"/>
                </a:ext>
              </a:extLst>
            </p:cNvPr>
            <p:cNvGrpSpPr/>
            <p:nvPr/>
          </p:nvGrpSpPr>
          <p:grpSpPr>
            <a:xfrm>
              <a:off x="2702" y="-162593"/>
              <a:ext cx="1205949" cy="1211355"/>
              <a:chOff x="14166" y="-852330"/>
              <a:chExt cx="6321663" cy="6350000"/>
            </a:xfrm>
            <a:grpFill/>
          </p:grpSpPr>
          <p:sp>
            <p:nvSpPr>
              <p:cNvPr id="66" name="Freeform 39">
                <a:extLst>
                  <a:ext uri="{FF2B5EF4-FFF2-40B4-BE49-F238E27FC236}">
                    <a16:creationId xmlns:a16="http://schemas.microsoft.com/office/drawing/2014/main" id="{076E0B73-E0BC-449D-9E02-E675AB17D890}"/>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65" name="TextBox 40">
              <a:extLst>
                <a:ext uri="{FF2B5EF4-FFF2-40B4-BE49-F238E27FC236}">
                  <a16:creationId xmlns:a16="http://schemas.microsoft.com/office/drawing/2014/main" id="{459EED67-0702-4C38-860E-C79F6FF5D2BB}"/>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3</a:t>
              </a:r>
            </a:p>
          </p:txBody>
        </p:sp>
      </p:grpSp>
      <p:sp>
        <p:nvSpPr>
          <p:cNvPr id="71" name="TextBox 35">
            <a:extLst>
              <a:ext uri="{FF2B5EF4-FFF2-40B4-BE49-F238E27FC236}">
                <a16:creationId xmlns:a16="http://schemas.microsoft.com/office/drawing/2014/main" id="{B4EE1D11-0E2E-4000-838A-7BFF894EC72E}"/>
              </a:ext>
            </a:extLst>
          </p:cNvPr>
          <p:cNvSpPr txBox="1"/>
          <p:nvPr/>
        </p:nvSpPr>
        <p:spPr>
          <a:xfrm>
            <a:off x="4622609" y="6581625"/>
            <a:ext cx="12270670" cy="1000275"/>
          </a:xfrm>
          <a:prstGeom prst="rect">
            <a:avLst/>
          </a:prstGeom>
        </p:spPr>
        <p:txBody>
          <a:bodyPr lIns="0" tIns="0" rIns="0" bIns="0" rtlCol="0" anchor="t">
            <a:spAutoFit/>
          </a:bodyPr>
          <a:lstStyle/>
          <a:p>
            <a:pPr>
              <a:lnSpc>
                <a:spcPts val="7839"/>
              </a:lnSpc>
            </a:pPr>
            <a:r>
              <a:rPr lang="en-US" sz="5600" spc="84" dirty="0">
                <a:solidFill>
                  <a:schemeClr val="accent6">
                    <a:lumMod val="50000"/>
                  </a:schemeClr>
                </a:solidFill>
                <a:latin typeface="Modern Love" panose="04090805081005020601" pitchFamily="82" charset="0"/>
              </a:rPr>
              <a:t>Modelling &amp; Model Evaluation</a:t>
            </a:r>
          </a:p>
        </p:txBody>
      </p:sp>
      <p:grpSp>
        <p:nvGrpSpPr>
          <p:cNvPr id="73" name="Group 37">
            <a:extLst>
              <a:ext uri="{FF2B5EF4-FFF2-40B4-BE49-F238E27FC236}">
                <a16:creationId xmlns:a16="http://schemas.microsoft.com/office/drawing/2014/main" id="{04A35F0F-4851-4DBD-8241-9262377F1BB2}"/>
              </a:ext>
            </a:extLst>
          </p:cNvPr>
          <p:cNvGrpSpPr/>
          <p:nvPr/>
        </p:nvGrpSpPr>
        <p:grpSpPr>
          <a:xfrm>
            <a:off x="2588912" y="6355027"/>
            <a:ext cx="1448978" cy="1455473"/>
            <a:chOff x="2702" y="-162593"/>
            <a:chExt cx="1205949" cy="1211355"/>
          </a:xfrm>
          <a:solidFill>
            <a:schemeClr val="accent6">
              <a:lumMod val="50000"/>
            </a:schemeClr>
          </a:solidFill>
        </p:grpSpPr>
        <p:grpSp>
          <p:nvGrpSpPr>
            <p:cNvPr id="74" name="Group 38">
              <a:extLst>
                <a:ext uri="{FF2B5EF4-FFF2-40B4-BE49-F238E27FC236}">
                  <a16:creationId xmlns:a16="http://schemas.microsoft.com/office/drawing/2014/main" id="{EB21E2E0-FD51-448A-9ADF-B1CED4F62182}"/>
                </a:ext>
              </a:extLst>
            </p:cNvPr>
            <p:cNvGrpSpPr/>
            <p:nvPr/>
          </p:nvGrpSpPr>
          <p:grpSpPr>
            <a:xfrm>
              <a:off x="2702" y="-162593"/>
              <a:ext cx="1205949" cy="1211355"/>
              <a:chOff x="14166" y="-852330"/>
              <a:chExt cx="6321663" cy="6350000"/>
            </a:xfrm>
            <a:grpFill/>
          </p:grpSpPr>
          <p:sp>
            <p:nvSpPr>
              <p:cNvPr id="76" name="Freeform 39">
                <a:extLst>
                  <a:ext uri="{FF2B5EF4-FFF2-40B4-BE49-F238E27FC236}">
                    <a16:creationId xmlns:a16="http://schemas.microsoft.com/office/drawing/2014/main" id="{682E5DBC-7376-4C36-95FC-B7AA80F75F2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75" name="TextBox 40">
              <a:extLst>
                <a:ext uri="{FF2B5EF4-FFF2-40B4-BE49-F238E27FC236}">
                  <a16:creationId xmlns:a16="http://schemas.microsoft.com/office/drawing/2014/main" id="{A6B1B311-8827-442D-96CD-0B8A0BB9B662}"/>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4</a:t>
              </a:r>
            </a:p>
          </p:txBody>
        </p:sp>
      </p:grpSp>
      <p:sp>
        <p:nvSpPr>
          <p:cNvPr id="26" name="Rectangle: Rounded Corners 25">
            <a:extLst>
              <a:ext uri="{FF2B5EF4-FFF2-40B4-BE49-F238E27FC236}">
                <a16:creationId xmlns:a16="http://schemas.microsoft.com/office/drawing/2014/main" id="{FD465DE7-988A-4C42-AB1C-2B420A080934}"/>
              </a:ext>
            </a:extLst>
          </p:cNvPr>
          <p:cNvSpPr/>
          <p:nvPr/>
        </p:nvSpPr>
        <p:spPr>
          <a:xfrm>
            <a:off x="2377352" y="813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8" name="TextBox 35">
            <a:extLst>
              <a:ext uri="{FF2B5EF4-FFF2-40B4-BE49-F238E27FC236}">
                <a16:creationId xmlns:a16="http://schemas.microsoft.com/office/drawing/2014/main" id="{BE3BAE7A-7151-4983-9F28-5EDA8BEBAFCB}"/>
              </a:ext>
            </a:extLst>
          </p:cNvPr>
          <p:cNvSpPr txBox="1"/>
          <p:nvPr/>
        </p:nvSpPr>
        <p:spPr>
          <a:xfrm>
            <a:off x="4603559" y="8486625"/>
            <a:ext cx="12270670" cy="1000275"/>
          </a:xfrm>
          <a:prstGeom prst="rect">
            <a:avLst/>
          </a:prstGeom>
        </p:spPr>
        <p:txBody>
          <a:bodyPr lIns="0" tIns="0" rIns="0" bIns="0" rtlCol="0" anchor="t">
            <a:spAutoFit/>
          </a:bodyPr>
          <a:lstStyle/>
          <a:p>
            <a:pPr>
              <a:lnSpc>
                <a:spcPts val="7839"/>
              </a:lnSpc>
            </a:pPr>
            <a:r>
              <a:rPr lang="en-US" sz="5600" spc="84" dirty="0">
                <a:latin typeface="Modern Love" panose="04090805081005020601" pitchFamily="82" charset="0"/>
              </a:rPr>
              <a:t>Conclusions &amp; Recommendations</a:t>
            </a:r>
          </a:p>
        </p:txBody>
      </p:sp>
      <p:grpSp>
        <p:nvGrpSpPr>
          <p:cNvPr id="30" name="Group 37">
            <a:extLst>
              <a:ext uri="{FF2B5EF4-FFF2-40B4-BE49-F238E27FC236}">
                <a16:creationId xmlns:a16="http://schemas.microsoft.com/office/drawing/2014/main" id="{1FD9DCFE-2335-41F2-B76D-29B3933CFD40}"/>
              </a:ext>
            </a:extLst>
          </p:cNvPr>
          <p:cNvGrpSpPr/>
          <p:nvPr/>
        </p:nvGrpSpPr>
        <p:grpSpPr>
          <a:xfrm>
            <a:off x="2512712" y="8260027"/>
            <a:ext cx="1448978" cy="1455473"/>
            <a:chOff x="2702" y="-162593"/>
            <a:chExt cx="1205949" cy="1211355"/>
          </a:xfrm>
          <a:solidFill>
            <a:schemeClr val="accent6">
              <a:lumMod val="50000"/>
            </a:schemeClr>
          </a:solidFill>
        </p:grpSpPr>
        <p:grpSp>
          <p:nvGrpSpPr>
            <p:cNvPr id="31" name="Group 38">
              <a:extLst>
                <a:ext uri="{FF2B5EF4-FFF2-40B4-BE49-F238E27FC236}">
                  <a16:creationId xmlns:a16="http://schemas.microsoft.com/office/drawing/2014/main" id="{8124759B-D8E0-4123-B3F1-449A8FA41293}"/>
                </a:ext>
              </a:extLst>
            </p:cNvPr>
            <p:cNvGrpSpPr/>
            <p:nvPr/>
          </p:nvGrpSpPr>
          <p:grpSpPr>
            <a:xfrm>
              <a:off x="2702" y="-162593"/>
              <a:ext cx="1205949" cy="1211355"/>
              <a:chOff x="14166" y="-852330"/>
              <a:chExt cx="6321663" cy="6350000"/>
            </a:xfrm>
            <a:grpFill/>
          </p:grpSpPr>
          <p:sp>
            <p:nvSpPr>
              <p:cNvPr id="33" name="Freeform 39">
                <a:extLst>
                  <a:ext uri="{FF2B5EF4-FFF2-40B4-BE49-F238E27FC236}">
                    <a16:creationId xmlns:a16="http://schemas.microsoft.com/office/drawing/2014/main" id="{F4410828-51ED-4B0A-91CA-1318AED9065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lumMod val="95000"/>
                  <a:lumOff val="5000"/>
                </a:schemeClr>
              </a:solidFill>
            </p:spPr>
          </p:sp>
        </p:grpSp>
        <p:sp>
          <p:nvSpPr>
            <p:cNvPr id="32" name="TextBox 40">
              <a:extLst>
                <a:ext uri="{FF2B5EF4-FFF2-40B4-BE49-F238E27FC236}">
                  <a16:creationId xmlns:a16="http://schemas.microsoft.com/office/drawing/2014/main" id="{8F871F52-57EB-4516-B5F8-17669C41CE7D}"/>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5</a:t>
              </a:r>
            </a:p>
          </p:txBody>
        </p:sp>
      </p:grpSp>
      <p:sp>
        <p:nvSpPr>
          <p:cNvPr id="34" name="Rectangle: Rounded Corners 33">
            <a:extLst>
              <a:ext uri="{FF2B5EF4-FFF2-40B4-BE49-F238E27FC236}">
                <a16:creationId xmlns:a16="http://schemas.microsoft.com/office/drawing/2014/main" id="{3235F16E-05E3-48AE-B24C-6A0752A7E070}"/>
              </a:ext>
            </a:extLst>
          </p:cNvPr>
          <p:cNvSpPr/>
          <p:nvPr/>
        </p:nvSpPr>
        <p:spPr>
          <a:xfrm>
            <a:off x="2377352" y="52606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5" name="TextBox 35">
            <a:extLst>
              <a:ext uri="{FF2B5EF4-FFF2-40B4-BE49-F238E27FC236}">
                <a16:creationId xmlns:a16="http://schemas.microsoft.com/office/drawing/2014/main" id="{9BD6432B-F6A1-4DDC-952B-7D75DD3E5F89}"/>
              </a:ext>
            </a:extLst>
          </p:cNvPr>
          <p:cNvSpPr txBox="1"/>
          <p:nvPr/>
        </p:nvSpPr>
        <p:spPr>
          <a:xfrm>
            <a:off x="4621543" y="882007"/>
            <a:ext cx="12270670" cy="1000273"/>
          </a:xfrm>
          <a:prstGeom prst="rect">
            <a:avLst/>
          </a:prstGeom>
        </p:spPr>
        <p:txBody>
          <a:bodyPr lIns="0" tIns="0" rIns="0" bIns="0" rtlCol="0" anchor="t">
            <a:spAutoFit/>
          </a:bodyPr>
          <a:lstStyle/>
          <a:p>
            <a:pPr>
              <a:lnSpc>
                <a:spcPts val="7839"/>
              </a:lnSpc>
            </a:pPr>
            <a:r>
              <a:rPr lang="en-US" sz="5600" spc="84" dirty="0">
                <a:solidFill>
                  <a:schemeClr val="accent1"/>
                </a:solidFill>
                <a:latin typeface="Modern Love" panose="04090805081005020601" pitchFamily="82" charset="0"/>
              </a:rPr>
              <a:t>Problem Statement</a:t>
            </a:r>
          </a:p>
        </p:txBody>
      </p:sp>
      <p:grpSp>
        <p:nvGrpSpPr>
          <p:cNvPr id="36" name="Group 37">
            <a:extLst>
              <a:ext uri="{FF2B5EF4-FFF2-40B4-BE49-F238E27FC236}">
                <a16:creationId xmlns:a16="http://schemas.microsoft.com/office/drawing/2014/main" id="{7F0D8FA9-9390-41F8-A511-A6123531E4F1}"/>
              </a:ext>
            </a:extLst>
          </p:cNvPr>
          <p:cNvGrpSpPr/>
          <p:nvPr/>
        </p:nvGrpSpPr>
        <p:grpSpPr>
          <a:xfrm>
            <a:off x="2569862" y="655407"/>
            <a:ext cx="1448978" cy="1455473"/>
            <a:chOff x="2702" y="-162593"/>
            <a:chExt cx="1205949" cy="1211355"/>
          </a:xfrm>
          <a:solidFill>
            <a:schemeClr val="accent6"/>
          </a:solidFill>
        </p:grpSpPr>
        <p:grpSp>
          <p:nvGrpSpPr>
            <p:cNvPr id="37" name="Group 38">
              <a:extLst>
                <a:ext uri="{FF2B5EF4-FFF2-40B4-BE49-F238E27FC236}">
                  <a16:creationId xmlns:a16="http://schemas.microsoft.com/office/drawing/2014/main" id="{DB4F16B0-575D-4E86-A4FC-9762A7270F17}"/>
                </a:ext>
              </a:extLst>
            </p:cNvPr>
            <p:cNvGrpSpPr/>
            <p:nvPr/>
          </p:nvGrpSpPr>
          <p:grpSpPr>
            <a:xfrm>
              <a:off x="2702" y="-162593"/>
              <a:ext cx="1205949" cy="1211355"/>
              <a:chOff x="14166" y="-852330"/>
              <a:chExt cx="6321663" cy="6350000"/>
            </a:xfrm>
            <a:grpFill/>
          </p:grpSpPr>
          <p:sp>
            <p:nvSpPr>
              <p:cNvPr id="39" name="Freeform 39">
                <a:extLst>
                  <a:ext uri="{FF2B5EF4-FFF2-40B4-BE49-F238E27FC236}">
                    <a16:creationId xmlns:a16="http://schemas.microsoft.com/office/drawing/2014/main" id="{C394B2E6-D43D-4592-BE44-86F6DEF69063}"/>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p:spPr>
          </p:sp>
        </p:grpSp>
        <p:sp>
          <p:nvSpPr>
            <p:cNvPr id="38" name="TextBox 40">
              <a:extLst>
                <a:ext uri="{FF2B5EF4-FFF2-40B4-BE49-F238E27FC236}">
                  <a16:creationId xmlns:a16="http://schemas.microsoft.com/office/drawing/2014/main" id="{F245ED7C-051F-4B0A-85EE-DC9D9DF77C48}"/>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1</a:t>
              </a:r>
            </a:p>
          </p:txBody>
        </p:sp>
      </p:grpSp>
      <p:sp>
        <p:nvSpPr>
          <p:cNvPr id="2" name="Arrow: Right 1">
            <a:extLst>
              <a:ext uri="{FF2B5EF4-FFF2-40B4-BE49-F238E27FC236}">
                <a16:creationId xmlns:a16="http://schemas.microsoft.com/office/drawing/2014/main" id="{309581C7-9506-4639-AACD-C829C65B4653}"/>
              </a:ext>
            </a:extLst>
          </p:cNvPr>
          <p:cNvSpPr/>
          <p:nvPr/>
        </p:nvSpPr>
        <p:spPr>
          <a:xfrm>
            <a:off x="682611" y="8159357"/>
            <a:ext cx="1371600" cy="1603700"/>
          </a:xfrm>
          <a:prstGeom prst="rightArrow">
            <a:avLst/>
          </a:prstGeom>
          <a:solidFill>
            <a:srgbClr val="96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509976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81000" y="2090052"/>
            <a:ext cx="17602200" cy="8077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Conclusions &amp; Recommendations</a:t>
              </a:r>
            </a:p>
          </p:txBody>
        </p:sp>
      </p:grpSp>
      <p:sp>
        <p:nvSpPr>
          <p:cNvPr id="20" name="TextBox 19">
            <a:extLst>
              <a:ext uri="{FF2B5EF4-FFF2-40B4-BE49-F238E27FC236}">
                <a16:creationId xmlns:a16="http://schemas.microsoft.com/office/drawing/2014/main" id="{FD8D0946-441A-4F16-A010-6741B64D2771}"/>
              </a:ext>
            </a:extLst>
          </p:cNvPr>
          <p:cNvSpPr txBox="1"/>
          <p:nvPr/>
        </p:nvSpPr>
        <p:spPr>
          <a:xfrm flipH="1">
            <a:off x="2410271" y="3412455"/>
            <a:ext cx="14110219" cy="6370975"/>
          </a:xfrm>
          <a:prstGeom prst="rect">
            <a:avLst/>
          </a:prstGeom>
          <a:noFill/>
        </p:spPr>
        <p:txBody>
          <a:bodyPr wrap="square" rtlCol="0">
            <a:spAutoFit/>
          </a:bodyPr>
          <a:lstStyle/>
          <a:p>
            <a:pPr>
              <a:spcAft>
                <a:spcPts val="1200"/>
              </a:spcAft>
            </a:pPr>
            <a:r>
              <a:rPr lang="en-US" sz="2800" dirty="0">
                <a:latin typeface="Daytona" panose="020B0604020202020204" pitchFamily="34" charset="0"/>
              </a:rPr>
              <a:t>Achieved baseline accuracy of 58.8% with SVM and </a:t>
            </a:r>
            <a:r>
              <a:rPr lang="en-US" sz="2800" dirty="0" err="1">
                <a:latin typeface="Daytona" panose="020B0604020202020204" pitchFamily="34" charset="0"/>
              </a:rPr>
              <a:t>tf-idf</a:t>
            </a:r>
            <a:r>
              <a:rPr lang="en-US" sz="2800" dirty="0">
                <a:latin typeface="Daytona" panose="020B0604020202020204" pitchFamily="34" charset="0"/>
              </a:rPr>
              <a:t> vectorization</a:t>
            </a:r>
          </a:p>
          <a:p>
            <a:pPr>
              <a:spcAft>
                <a:spcPts val="1200"/>
              </a:spcAft>
            </a:pPr>
            <a:endParaRPr lang="en-US" sz="2800" dirty="0">
              <a:latin typeface="Daytona" panose="020B0604020202020204" pitchFamily="34" charset="0"/>
            </a:endParaRPr>
          </a:p>
          <a:p>
            <a:pPr>
              <a:spcAft>
                <a:spcPts val="1200"/>
              </a:spcAft>
            </a:pPr>
            <a:r>
              <a:rPr lang="en-US" sz="2800" dirty="0">
                <a:latin typeface="Daytona" panose="020B0604020202020204" pitchFamily="34" charset="0"/>
              </a:rPr>
              <a:t>LSTM model outperformed baseline model with accuracy of 64.1%</a:t>
            </a:r>
          </a:p>
          <a:p>
            <a:pPr marL="457200" indent="-457200">
              <a:spcAft>
                <a:spcPts val="1200"/>
              </a:spcAft>
              <a:buFont typeface="Arial" panose="020B0604020202020204" pitchFamily="34" charset="0"/>
              <a:buChar char="•"/>
            </a:pPr>
            <a:r>
              <a:rPr lang="en-US" sz="2800" dirty="0">
                <a:latin typeface="Daytona Light" panose="020B0304030503040204" pitchFamily="34" charset="0"/>
              </a:rPr>
              <a:t>Model doesn't do well on positive comments that contain profanity</a:t>
            </a:r>
          </a:p>
          <a:p>
            <a:pPr marL="457200" indent="-457200">
              <a:spcAft>
                <a:spcPts val="1200"/>
              </a:spcAft>
              <a:buFont typeface="Arial" panose="020B0604020202020204" pitchFamily="34" charset="0"/>
              <a:buChar char="•"/>
            </a:pPr>
            <a:r>
              <a:rPr lang="en-US" sz="2800" dirty="0">
                <a:latin typeface="Daytona Light" panose="020B0304030503040204" pitchFamily="34" charset="0"/>
              </a:rPr>
              <a:t>Model doesn't do well with vocabulary that it wasn't trained on</a:t>
            </a:r>
          </a:p>
          <a:p>
            <a:pPr marL="457200" indent="-457200">
              <a:spcAft>
                <a:spcPts val="1200"/>
              </a:spcAft>
              <a:buFont typeface="Arial" panose="020B0604020202020204" pitchFamily="34" charset="0"/>
              <a:buChar char="•"/>
            </a:pPr>
            <a:r>
              <a:rPr lang="en-US" sz="2800" dirty="0">
                <a:latin typeface="Daytona Light" panose="020B0304030503040204" pitchFamily="34" charset="0"/>
              </a:rPr>
              <a:t>Model is sensitive to typos - prediction changed quite drastically</a:t>
            </a:r>
          </a:p>
          <a:p>
            <a:pPr marL="457200" indent="-457200">
              <a:spcAft>
                <a:spcPts val="1200"/>
              </a:spcAft>
              <a:buFont typeface="Arial" panose="020B0604020202020204" pitchFamily="34" charset="0"/>
              <a:buChar char="•"/>
            </a:pPr>
            <a:endParaRPr lang="en-US" sz="2800" dirty="0">
              <a:latin typeface="Daytona Light" panose="020B0304030503040204" pitchFamily="34" charset="0"/>
            </a:endParaRPr>
          </a:p>
          <a:p>
            <a:pPr marL="457200" indent="-457200">
              <a:spcAft>
                <a:spcPts val="1200"/>
              </a:spcAft>
              <a:buFont typeface="Arial" panose="020B0604020202020204" pitchFamily="34" charset="0"/>
              <a:buChar char="•"/>
            </a:pPr>
            <a:r>
              <a:rPr lang="en-US" sz="2800" dirty="0">
                <a:solidFill>
                  <a:srgbClr val="00B050"/>
                </a:solidFill>
                <a:latin typeface="Daytona" panose="020B0604020202020204" pitchFamily="34" charset="0"/>
              </a:rPr>
              <a:t>Can be helped by using character-level rather than word-level embeddings.</a:t>
            </a:r>
          </a:p>
          <a:p>
            <a:pPr marL="457200" indent="-457200">
              <a:spcAft>
                <a:spcPts val="1200"/>
              </a:spcAft>
              <a:buFont typeface="Arial" panose="020B0604020202020204" pitchFamily="34" charset="0"/>
              <a:buChar char="•"/>
            </a:pPr>
            <a:endParaRPr lang="en-US" sz="2800" dirty="0">
              <a:latin typeface="Daytona" panose="020B0604020202020204" pitchFamily="34" charset="0"/>
            </a:endParaRPr>
          </a:p>
          <a:p>
            <a:pPr marL="457200" indent="-457200">
              <a:spcAft>
                <a:spcPts val="1200"/>
              </a:spcAft>
              <a:buFont typeface="Arial" panose="020B0604020202020204" pitchFamily="34" charset="0"/>
              <a:buChar char="•"/>
            </a:pPr>
            <a:r>
              <a:rPr lang="en-US" sz="2800" dirty="0">
                <a:solidFill>
                  <a:schemeClr val="accent6"/>
                </a:solidFill>
                <a:latin typeface="Daytona" panose="020B0604020202020204" pitchFamily="34" charset="0"/>
              </a:rPr>
              <a:t>Can’t be helped. Requires more tailored training content.</a:t>
            </a:r>
          </a:p>
          <a:p>
            <a:pPr>
              <a:spcAft>
                <a:spcPts val="1200"/>
              </a:spcAft>
            </a:pPr>
            <a:endParaRPr lang="en-US" sz="2800" dirty="0">
              <a:latin typeface="Daytona Light" panose="020B0304030503040204" pitchFamily="34" charset="0"/>
            </a:endParaRPr>
          </a:p>
        </p:txBody>
      </p:sp>
      <p:pic>
        <p:nvPicPr>
          <p:cNvPr id="26" name="Picture 18">
            <a:extLst>
              <a:ext uri="{FF2B5EF4-FFF2-40B4-BE49-F238E27FC236}">
                <a16:creationId xmlns:a16="http://schemas.microsoft.com/office/drawing/2014/main" id="{BAE081C5-5A92-4AC6-9700-3432667B67ED}"/>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47800" y="3390900"/>
            <a:ext cx="602635" cy="602635"/>
          </a:xfrm>
          <a:prstGeom prst="rect">
            <a:avLst/>
          </a:prstGeom>
        </p:spPr>
      </p:pic>
      <p:pic>
        <p:nvPicPr>
          <p:cNvPr id="24" name="Picture 18">
            <a:extLst>
              <a:ext uri="{FF2B5EF4-FFF2-40B4-BE49-F238E27FC236}">
                <a16:creationId xmlns:a16="http://schemas.microsoft.com/office/drawing/2014/main" id="{9BF0DA54-7B7A-449D-AE7B-FBB84B91240A}"/>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88491" y="4533900"/>
            <a:ext cx="602635" cy="602635"/>
          </a:xfrm>
          <a:prstGeom prst="rect">
            <a:avLst/>
          </a:prstGeom>
        </p:spPr>
      </p:pic>
      <p:sp>
        <p:nvSpPr>
          <p:cNvPr id="2" name="Left Bracket 1">
            <a:extLst>
              <a:ext uri="{FF2B5EF4-FFF2-40B4-BE49-F238E27FC236}">
                <a16:creationId xmlns:a16="http://schemas.microsoft.com/office/drawing/2014/main" id="{CA4CF831-D83B-42E3-B88E-68A0042E717E}"/>
              </a:ext>
            </a:extLst>
          </p:cNvPr>
          <p:cNvSpPr/>
          <p:nvPr/>
        </p:nvSpPr>
        <p:spPr>
          <a:xfrm>
            <a:off x="2286000" y="6564085"/>
            <a:ext cx="228600" cy="1126671"/>
          </a:xfrm>
          <a:prstGeom prst="leftBracket">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b="1" dirty="0"/>
          </a:p>
        </p:txBody>
      </p:sp>
      <p:sp>
        <p:nvSpPr>
          <p:cNvPr id="25" name="Left Bracket 24">
            <a:extLst>
              <a:ext uri="{FF2B5EF4-FFF2-40B4-BE49-F238E27FC236}">
                <a16:creationId xmlns:a16="http://schemas.microsoft.com/office/drawing/2014/main" id="{774D920E-B8D8-4411-82C5-B3E67A39F016}"/>
              </a:ext>
            </a:extLst>
          </p:cNvPr>
          <p:cNvSpPr/>
          <p:nvPr/>
        </p:nvSpPr>
        <p:spPr>
          <a:xfrm>
            <a:off x="2091126" y="5412921"/>
            <a:ext cx="423474" cy="3464379"/>
          </a:xfrm>
          <a:prstGeom prst="leftBracket">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b="1" dirty="0"/>
          </a:p>
        </p:txBody>
      </p:sp>
      <p:cxnSp>
        <p:nvCxnSpPr>
          <p:cNvPr id="11" name="Straight Connector 10">
            <a:extLst>
              <a:ext uri="{FF2B5EF4-FFF2-40B4-BE49-F238E27FC236}">
                <a16:creationId xmlns:a16="http://schemas.microsoft.com/office/drawing/2014/main" id="{BF8F1CD4-D5F5-493A-AD47-7EBF505542B7}"/>
              </a:ext>
            </a:extLst>
          </p:cNvPr>
          <p:cNvCxnSpPr/>
          <p:nvPr/>
        </p:nvCxnSpPr>
        <p:spPr>
          <a:xfrm flipH="1">
            <a:off x="2091126" y="5981700"/>
            <a:ext cx="423474"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33" name="Left Bracket 32">
            <a:extLst>
              <a:ext uri="{FF2B5EF4-FFF2-40B4-BE49-F238E27FC236}">
                <a16:creationId xmlns:a16="http://schemas.microsoft.com/office/drawing/2014/main" id="{5316AE9A-168F-4EC1-B649-679506935B62}"/>
              </a:ext>
            </a:extLst>
          </p:cNvPr>
          <p:cNvSpPr/>
          <p:nvPr/>
        </p:nvSpPr>
        <p:spPr>
          <a:xfrm>
            <a:off x="13245362" y="8343900"/>
            <a:ext cx="394438" cy="1270904"/>
          </a:xfrm>
          <a:prstGeom prst="leftBracket">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b="1" dirty="0"/>
          </a:p>
        </p:txBody>
      </p:sp>
      <p:cxnSp>
        <p:nvCxnSpPr>
          <p:cNvPr id="34" name="Straight Connector 33">
            <a:extLst>
              <a:ext uri="{FF2B5EF4-FFF2-40B4-BE49-F238E27FC236}">
                <a16:creationId xmlns:a16="http://schemas.microsoft.com/office/drawing/2014/main" id="{33F94B88-0BF8-4D0A-9B90-D143FD9A2367}"/>
              </a:ext>
            </a:extLst>
          </p:cNvPr>
          <p:cNvCxnSpPr/>
          <p:nvPr/>
        </p:nvCxnSpPr>
        <p:spPr>
          <a:xfrm flipH="1">
            <a:off x="12835326" y="8877300"/>
            <a:ext cx="423474"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8CF1485-84D2-430E-A78D-9C6AE4F830F8}"/>
              </a:ext>
            </a:extLst>
          </p:cNvPr>
          <p:cNvSpPr txBox="1"/>
          <p:nvPr/>
        </p:nvSpPr>
        <p:spPr>
          <a:xfrm flipH="1">
            <a:off x="13944600" y="8082290"/>
            <a:ext cx="3601146" cy="954107"/>
          </a:xfrm>
          <a:prstGeom prst="rect">
            <a:avLst/>
          </a:prstGeom>
          <a:noFill/>
        </p:spPr>
        <p:txBody>
          <a:bodyPr wrap="square" rtlCol="0">
            <a:spAutoFit/>
          </a:bodyPr>
          <a:lstStyle/>
          <a:p>
            <a:pPr>
              <a:spcAft>
                <a:spcPts val="1200"/>
              </a:spcAft>
            </a:pPr>
            <a:r>
              <a:rPr lang="en-US" sz="2800" dirty="0">
                <a:solidFill>
                  <a:schemeClr val="accent6"/>
                </a:solidFill>
                <a:latin typeface="Daytona" panose="020B0604020202020204" pitchFamily="34" charset="0"/>
              </a:rPr>
              <a:t>Choose better dataset to train on </a:t>
            </a:r>
            <a:endParaRPr lang="en-US" sz="2800" dirty="0">
              <a:latin typeface="Daytona Light" panose="020B0304030503040204" pitchFamily="34" charset="0"/>
            </a:endParaRPr>
          </a:p>
        </p:txBody>
      </p:sp>
      <p:sp>
        <p:nvSpPr>
          <p:cNvPr id="36" name="TextBox 35">
            <a:extLst>
              <a:ext uri="{FF2B5EF4-FFF2-40B4-BE49-F238E27FC236}">
                <a16:creationId xmlns:a16="http://schemas.microsoft.com/office/drawing/2014/main" id="{210F93DF-A4D7-43B7-9772-EA12A4F37453}"/>
              </a:ext>
            </a:extLst>
          </p:cNvPr>
          <p:cNvSpPr txBox="1"/>
          <p:nvPr/>
        </p:nvSpPr>
        <p:spPr>
          <a:xfrm flipH="1">
            <a:off x="13964346" y="9334500"/>
            <a:ext cx="3601146" cy="523220"/>
          </a:xfrm>
          <a:prstGeom prst="rect">
            <a:avLst/>
          </a:prstGeom>
          <a:noFill/>
        </p:spPr>
        <p:txBody>
          <a:bodyPr wrap="square" rtlCol="0">
            <a:spAutoFit/>
          </a:bodyPr>
          <a:lstStyle/>
          <a:p>
            <a:pPr>
              <a:spcAft>
                <a:spcPts val="1200"/>
              </a:spcAft>
            </a:pPr>
            <a:r>
              <a:rPr lang="en-US" sz="2800" dirty="0">
                <a:solidFill>
                  <a:schemeClr val="accent6"/>
                </a:solidFill>
                <a:latin typeface="Daytona" panose="020B0604020202020204" pitchFamily="34" charset="0"/>
              </a:rPr>
              <a:t>Label Ao3 data </a:t>
            </a:r>
            <a:endParaRPr lang="en-US" sz="2800" dirty="0">
              <a:latin typeface="Daytona Light" panose="020B0304030503040204" pitchFamily="34" charset="0"/>
            </a:endParaRPr>
          </a:p>
        </p:txBody>
      </p:sp>
    </p:spTree>
    <p:extLst>
      <p:ext uri="{BB962C8B-B14F-4D97-AF65-F5344CB8AC3E}">
        <p14:creationId xmlns:p14="http://schemas.microsoft.com/office/powerpoint/2010/main" val="150364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P spid="2" grpId="0" animBg="1"/>
      <p:bldP spid="25" grpId="0" animBg="1"/>
      <p:bldP spid="33" grpId="0" animBg="1"/>
      <p:bldP spid="35" grpId="0"/>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90C94297-27CD-401F-8494-59023F8DC609}"/>
              </a:ext>
            </a:extLst>
          </p:cNvPr>
          <p:cNvSpPr/>
          <p:nvPr/>
        </p:nvSpPr>
        <p:spPr>
          <a:xfrm>
            <a:off x="12351142" y="4029290"/>
            <a:ext cx="5257800" cy="545761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41" name="Rectangle: Rounded Corners 40">
            <a:extLst>
              <a:ext uri="{FF2B5EF4-FFF2-40B4-BE49-F238E27FC236}">
                <a16:creationId xmlns:a16="http://schemas.microsoft.com/office/drawing/2014/main" id="{54542E4C-853D-4C8B-9D53-7D47860BC82B}"/>
              </a:ext>
            </a:extLst>
          </p:cNvPr>
          <p:cNvSpPr/>
          <p:nvPr/>
        </p:nvSpPr>
        <p:spPr>
          <a:xfrm>
            <a:off x="685800" y="4029290"/>
            <a:ext cx="5257800" cy="545761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38" name="TextBox 37">
            <a:extLst>
              <a:ext uri="{FF2B5EF4-FFF2-40B4-BE49-F238E27FC236}">
                <a16:creationId xmlns:a16="http://schemas.microsoft.com/office/drawing/2014/main" id="{EFACE527-0EE8-417E-A451-C8866196F056}"/>
              </a:ext>
            </a:extLst>
          </p:cNvPr>
          <p:cNvSpPr txBox="1"/>
          <p:nvPr/>
        </p:nvSpPr>
        <p:spPr>
          <a:xfrm flipH="1">
            <a:off x="1045979" y="4381500"/>
            <a:ext cx="4440421" cy="3554819"/>
          </a:xfrm>
          <a:prstGeom prst="rect">
            <a:avLst/>
          </a:prstGeom>
          <a:noFill/>
        </p:spPr>
        <p:txBody>
          <a:bodyPr wrap="square" rtlCol="0">
            <a:spAutoFit/>
          </a:bodyPr>
          <a:lstStyle/>
          <a:p>
            <a:pPr algn="ctr">
              <a:spcAft>
                <a:spcPts val="1200"/>
              </a:spcAft>
            </a:pPr>
            <a:r>
              <a:rPr lang="en-SG" sz="2700" dirty="0">
                <a:latin typeface="Daytona" panose="020B0604020202020204" pitchFamily="34" charset="0"/>
              </a:rPr>
              <a:t>More advanced models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Deep learning models implemented are relatively shallow models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Try deeper layers, hybrid models, better architecture</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Try tailored pre-trained models like </a:t>
            </a:r>
            <a:r>
              <a:rPr lang="en-SG" sz="2400" dirty="0" err="1">
                <a:latin typeface="Daytona Light" panose="020B0304030503040204" pitchFamily="34" charset="0"/>
              </a:rPr>
              <a:t>HateBERT</a:t>
            </a:r>
            <a:endParaRPr lang="en-SG" sz="2400" dirty="0">
              <a:latin typeface="Daytona Light" panose="020B0304030503040204" pitchFamily="34" charset="0"/>
            </a:endParaRP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Conclusions &amp; Recommendations</a:t>
              </a:r>
            </a:p>
          </p:txBody>
        </p:sp>
      </p:grpSp>
      <p:sp>
        <p:nvSpPr>
          <p:cNvPr id="47" name="Rectangle: Rounded Corners 46">
            <a:extLst>
              <a:ext uri="{FF2B5EF4-FFF2-40B4-BE49-F238E27FC236}">
                <a16:creationId xmlns:a16="http://schemas.microsoft.com/office/drawing/2014/main" id="{D251CBC4-E5EA-4B10-B601-0F14634FC386}"/>
              </a:ext>
            </a:extLst>
          </p:cNvPr>
          <p:cNvSpPr/>
          <p:nvPr/>
        </p:nvSpPr>
        <p:spPr>
          <a:xfrm>
            <a:off x="6515100" y="4029290"/>
            <a:ext cx="5257800" cy="545761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TextBox 18">
            <a:extLst>
              <a:ext uri="{FF2B5EF4-FFF2-40B4-BE49-F238E27FC236}">
                <a16:creationId xmlns:a16="http://schemas.microsoft.com/office/drawing/2014/main" id="{50632668-0354-42E4-8A63-847F9D11EDC1}"/>
              </a:ext>
            </a:extLst>
          </p:cNvPr>
          <p:cNvSpPr txBox="1"/>
          <p:nvPr/>
        </p:nvSpPr>
        <p:spPr>
          <a:xfrm flipH="1">
            <a:off x="6837179" y="4381500"/>
            <a:ext cx="4440421" cy="3924151"/>
          </a:xfrm>
          <a:prstGeom prst="rect">
            <a:avLst/>
          </a:prstGeom>
          <a:noFill/>
        </p:spPr>
        <p:txBody>
          <a:bodyPr wrap="square" rtlCol="0">
            <a:spAutoFit/>
          </a:bodyPr>
          <a:lstStyle/>
          <a:p>
            <a:pPr algn="ctr">
              <a:spcAft>
                <a:spcPts val="1200"/>
              </a:spcAft>
            </a:pPr>
            <a:r>
              <a:rPr lang="en-SG" sz="2700" dirty="0">
                <a:latin typeface="Daytona" panose="020B0604020202020204" pitchFamily="34" charset="0"/>
              </a:rPr>
              <a:t>Choose better train data</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Style of conversation and typing is more formal on Wikipedia than on Ao3</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Try to find train data that better matches the writing style and vocabulary used on Ao3</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This is potentially difficult</a:t>
            </a:r>
          </a:p>
        </p:txBody>
      </p:sp>
      <p:sp>
        <p:nvSpPr>
          <p:cNvPr id="26" name="TextBox 25">
            <a:extLst>
              <a:ext uri="{FF2B5EF4-FFF2-40B4-BE49-F238E27FC236}">
                <a16:creationId xmlns:a16="http://schemas.microsoft.com/office/drawing/2014/main" id="{AE3380CD-EF48-4700-AF8E-F12358F21E1F}"/>
              </a:ext>
            </a:extLst>
          </p:cNvPr>
          <p:cNvSpPr txBox="1"/>
          <p:nvPr/>
        </p:nvSpPr>
        <p:spPr>
          <a:xfrm flipH="1">
            <a:off x="12649200" y="4381500"/>
            <a:ext cx="4568674" cy="4508927"/>
          </a:xfrm>
          <a:prstGeom prst="rect">
            <a:avLst/>
          </a:prstGeom>
          <a:noFill/>
        </p:spPr>
        <p:txBody>
          <a:bodyPr wrap="square" rtlCol="0">
            <a:spAutoFit/>
          </a:bodyPr>
          <a:lstStyle/>
          <a:p>
            <a:pPr algn="ctr">
              <a:spcAft>
                <a:spcPts val="1200"/>
              </a:spcAft>
            </a:pPr>
            <a:r>
              <a:rPr lang="en-SG" sz="2700" dirty="0">
                <a:latin typeface="Daytona" panose="020B0604020202020204" pitchFamily="34" charset="0"/>
              </a:rPr>
              <a:t>Collect and label Ao3 data</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Best way is to integrate a data collection system into the platform and let users flag content for you – but this requires action from the platform managers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If manually labelled, it will be manpower intensive, but will probably lead to the best performance</a:t>
            </a:r>
          </a:p>
        </p:txBody>
      </p:sp>
      <p:sp>
        <p:nvSpPr>
          <p:cNvPr id="32" name="Freeform 39">
            <a:extLst>
              <a:ext uri="{FF2B5EF4-FFF2-40B4-BE49-F238E27FC236}">
                <a16:creationId xmlns:a16="http://schemas.microsoft.com/office/drawing/2014/main" id="{44BFEDEC-D498-42CC-A67C-4457D37D95B9}"/>
              </a:ext>
            </a:extLst>
          </p:cNvPr>
          <p:cNvSpPr/>
          <p:nvPr/>
        </p:nvSpPr>
        <p:spPr>
          <a:xfrm>
            <a:off x="2589622" y="2324100"/>
            <a:ext cx="1448978" cy="1455473"/>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6"/>
          </a:solidFill>
        </p:spPr>
      </p:sp>
      <p:sp>
        <p:nvSpPr>
          <p:cNvPr id="33" name="TextBox 40">
            <a:extLst>
              <a:ext uri="{FF2B5EF4-FFF2-40B4-BE49-F238E27FC236}">
                <a16:creationId xmlns:a16="http://schemas.microsoft.com/office/drawing/2014/main" id="{7C920C59-805B-4273-90F5-7B43FC2EBA37}"/>
              </a:ext>
            </a:extLst>
          </p:cNvPr>
          <p:cNvSpPr txBox="1"/>
          <p:nvPr/>
        </p:nvSpPr>
        <p:spPr>
          <a:xfrm>
            <a:off x="2872480" y="3025280"/>
            <a:ext cx="856892" cy="577082"/>
          </a:xfrm>
          <a:prstGeom prst="rect">
            <a:avLst/>
          </a:prstGeom>
          <a:solidFill>
            <a:schemeClr val="accent6"/>
          </a:solid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1</a:t>
            </a:r>
          </a:p>
        </p:txBody>
      </p:sp>
      <p:sp>
        <p:nvSpPr>
          <p:cNvPr id="34" name="Freeform 39">
            <a:extLst>
              <a:ext uri="{FF2B5EF4-FFF2-40B4-BE49-F238E27FC236}">
                <a16:creationId xmlns:a16="http://schemas.microsoft.com/office/drawing/2014/main" id="{4890030D-46FC-405A-BF92-6DBE032EB0ED}"/>
              </a:ext>
            </a:extLst>
          </p:cNvPr>
          <p:cNvSpPr/>
          <p:nvPr/>
        </p:nvSpPr>
        <p:spPr>
          <a:xfrm>
            <a:off x="8382000" y="2272704"/>
            <a:ext cx="1448978" cy="1455473"/>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6"/>
          </a:solidFill>
        </p:spPr>
      </p:sp>
      <p:sp>
        <p:nvSpPr>
          <p:cNvPr id="35" name="TextBox 40">
            <a:extLst>
              <a:ext uri="{FF2B5EF4-FFF2-40B4-BE49-F238E27FC236}">
                <a16:creationId xmlns:a16="http://schemas.microsoft.com/office/drawing/2014/main" id="{D285E11B-6D9E-45B8-B905-132A8B6AECD3}"/>
              </a:ext>
            </a:extLst>
          </p:cNvPr>
          <p:cNvSpPr txBox="1"/>
          <p:nvPr/>
        </p:nvSpPr>
        <p:spPr>
          <a:xfrm>
            <a:off x="8664858" y="2973884"/>
            <a:ext cx="856892" cy="577082"/>
          </a:xfrm>
          <a:prstGeom prst="rect">
            <a:avLst/>
          </a:prstGeom>
          <a:solidFill>
            <a:schemeClr val="accent6"/>
          </a:solid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2</a:t>
            </a:r>
          </a:p>
        </p:txBody>
      </p:sp>
      <p:sp>
        <p:nvSpPr>
          <p:cNvPr id="36" name="Freeform 39">
            <a:extLst>
              <a:ext uri="{FF2B5EF4-FFF2-40B4-BE49-F238E27FC236}">
                <a16:creationId xmlns:a16="http://schemas.microsoft.com/office/drawing/2014/main" id="{E8050464-8F5B-4F15-BE10-EA77703D27AD}"/>
              </a:ext>
            </a:extLst>
          </p:cNvPr>
          <p:cNvSpPr/>
          <p:nvPr/>
        </p:nvSpPr>
        <p:spPr>
          <a:xfrm>
            <a:off x="14255553" y="2247900"/>
            <a:ext cx="1448978" cy="1455473"/>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6"/>
          </a:solidFill>
        </p:spPr>
      </p:sp>
      <p:sp>
        <p:nvSpPr>
          <p:cNvPr id="37" name="TextBox 40">
            <a:extLst>
              <a:ext uri="{FF2B5EF4-FFF2-40B4-BE49-F238E27FC236}">
                <a16:creationId xmlns:a16="http://schemas.microsoft.com/office/drawing/2014/main" id="{869AA628-BE3E-46AD-AD86-A0945A2ED7C2}"/>
              </a:ext>
            </a:extLst>
          </p:cNvPr>
          <p:cNvSpPr txBox="1"/>
          <p:nvPr/>
        </p:nvSpPr>
        <p:spPr>
          <a:xfrm>
            <a:off x="14538411" y="2949080"/>
            <a:ext cx="856892" cy="577082"/>
          </a:xfrm>
          <a:prstGeom prst="rect">
            <a:avLst/>
          </a:prstGeom>
          <a:solidFill>
            <a:schemeClr val="accent6"/>
          </a:solid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3</a:t>
            </a:r>
          </a:p>
        </p:txBody>
      </p:sp>
    </p:spTree>
    <p:extLst>
      <p:ext uri="{BB962C8B-B14F-4D97-AF65-F5344CB8AC3E}">
        <p14:creationId xmlns:p14="http://schemas.microsoft.com/office/powerpoint/2010/main" val="182723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76" name="Rectangle: Rounded Corners 75">
            <a:extLst>
              <a:ext uri="{FF2B5EF4-FFF2-40B4-BE49-F238E27FC236}">
                <a16:creationId xmlns:a16="http://schemas.microsoft.com/office/drawing/2014/main" id="{EA106518-68D2-49F7-8287-6C8855F16F41}"/>
              </a:ext>
            </a:extLst>
          </p:cNvPr>
          <p:cNvSpPr/>
          <p:nvPr/>
        </p:nvSpPr>
        <p:spPr>
          <a:xfrm>
            <a:off x="6452562" y="2171195"/>
            <a:ext cx="112014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1" name="TextBox 80">
            <a:extLst>
              <a:ext uri="{FF2B5EF4-FFF2-40B4-BE49-F238E27FC236}">
                <a16:creationId xmlns:a16="http://schemas.microsoft.com/office/drawing/2014/main" id="{FD879270-1285-4938-8D77-751A7AC046FD}"/>
              </a:ext>
            </a:extLst>
          </p:cNvPr>
          <p:cNvSpPr txBox="1"/>
          <p:nvPr/>
        </p:nvSpPr>
        <p:spPr>
          <a:xfrm flipH="1">
            <a:off x="8153400" y="2608098"/>
            <a:ext cx="7799725"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WHY CARE ABOUT FANFIC?</a:t>
            </a:r>
            <a:endParaRPr lang="en-SG" sz="3200" dirty="0">
              <a:latin typeface="Daytona Light" panose="020B0304030503040204" pitchFamily="34" charset="0"/>
            </a:endParaRP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Problem statement</a:t>
              </a:r>
            </a:p>
          </p:txBody>
        </p:sp>
      </p:grpSp>
      <p:sp>
        <p:nvSpPr>
          <p:cNvPr id="24" name="Rectangle: Rounded Corners 23">
            <a:extLst>
              <a:ext uri="{FF2B5EF4-FFF2-40B4-BE49-F238E27FC236}">
                <a16:creationId xmlns:a16="http://schemas.microsoft.com/office/drawing/2014/main" id="{9C12314E-0D17-495F-8B08-83B794F7E44F}"/>
              </a:ext>
            </a:extLst>
          </p:cNvPr>
          <p:cNvSpPr/>
          <p:nvPr/>
        </p:nvSpPr>
        <p:spPr>
          <a:xfrm>
            <a:off x="609600" y="2324100"/>
            <a:ext cx="5257800" cy="73152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pic>
        <p:nvPicPr>
          <p:cNvPr id="25" name="Picture 18">
            <a:extLst>
              <a:ext uri="{FF2B5EF4-FFF2-40B4-BE49-F238E27FC236}">
                <a16:creationId xmlns:a16="http://schemas.microsoft.com/office/drawing/2014/main" id="{B182F933-C7E4-4073-94DC-BF68C13F7471}"/>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62000" y="3695700"/>
            <a:ext cx="602635" cy="602635"/>
          </a:xfrm>
          <a:prstGeom prst="rect">
            <a:avLst/>
          </a:prstGeom>
        </p:spPr>
      </p:pic>
      <p:sp>
        <p:nvSpPr>
          <p:cNvPr id="26" name="TextBox 25">
            <a:extLst>
              <a:ext uri="{FF2B5EF4-FFF2-40B4-BE49-F238E27FC236}">
                <a16:creationId xmlns:a16="http://schemas.microsoft.com/office/drawing/2014/main" id="{FEDB2B69-C35E-4AEC-A694-DA629290A19E}"/>
              </a:ext>
            </a:extLst>
          </p:cNvPr>
          <p:cNvSpPr txBox="1"/>
          <p:nvPr/>
        </p:nvSpPr>
        <p:spPr>
          <a:xfrm flipH="1">
            <a:off x="1368372" y="5159395"/>
            <a:ext cx="3903284" cy="150810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SG" sz="2400" dirty="0">
                <a:latin typeface="Daytona Light" panose="020B0304030503040204" pitchFamily="34" charset="0"/>
              </a:rPr>
              <a:t>40 million+ daily visits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7 million+ works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4 million+ users</a:t>
            </a:r>
          </a:p>
        </p:txBody>
      </p:sp>
      <p:sp>
        <p:nvSpPr>
          <p:cNvPr id="27" name="TextBox 26">
            <a:extLst>
              <a:ext uri="{FF2B5EF4-FFF2-40B4-BE49-F238E27FC236}">
                <a16:creationId xmlns:a16="http://schemas.microsoft.com/office/drawing/2014/main" id="{2B9D0CF2-41AD-4622-8C5A-AA881367DB19}"/>
              </a:ext>
            </a:extLst>
          </p:cNvPr>
          <p:cNvSpPr txBox="1"/>
          <p:nvPr/>
        </p:nvSpPr>
        <p:spPr>
          <a:xfrm flipH="1">
            <a:off x="1524000" y="2611562"/>
            <a:ext cx="3425534" cy="646331"/>
          </a:xfrm>
          <a:prstGeom prst="rect">
            <a:avLst/>
          </a:prstGeom>
          <a:noFill/>
        </p:spPr>
        <p:txBody>
          <a:bodyPr wrap="square" rtlCol="0">
            <a:spAutoFit/>
          </a:bodyPr>
          <a:lstStyle/>
          <a:p>
            <a:pPr>
              <a:spcAft>
                <a:spcPts val="1200"/>
              </a:spcAft>
            </a:pPr>
            <a:r>
              <a:rPr lang="en-SG" sz="3600" dirty="0">
                <a:latin typeface="Daytona" panose="020B0604020202020204" pitchFamily="34" charset="0"/>
              </a:rPr>
              <a:t>WHAT IS AO3?</a:t>
            </a:r>
            <a:endParaRPr lang="en-SG" sz="3200" dirty="0">
              <a:latin typeface="Daytona Light" panose="020B0304030503040204" pitchFamily="34" charset="0"/>
            </a:endParaRPr>
          </a:p>
        </p:txBody>
      </p:sp>
      <p:sp>
        <p:nvSpPr>
          <p:cNvPr id="28" name="TextBox 27">
            <a:extLst>
              <a:ext uri="{FF2B5EF4-FFF2-40B4-BE49-F238E27FC236}">
                <a16:creationId xmlns:a16="http://schemas.microsoft.com/office/drawing/2014/main" id="{94840CBC-6213-4F15-AE35-538EA35AA311}"/>
              </a:ext>
            </a:extLst>
          </p:cNvPr>
          <p:cNvSpPr txBox="1"/>
          <p:nvPr/>
        </p:nvSpPr>
        <p:spPr>
          <a:xfrm flipH="1">
            <a:off x="1537856" y="3682305"/>
            <a:ext cx="3903284" cy="1384995"/>
          </a:xfrm>
          <a:prstGeom prst="rect">
            <a:avLst/>
          </a:prstGeom>
          <a:noFill/>
        </p:spPr>
        <p:txBody>
          <a:bodyPr wrap="square" rtlCol="0">
            <a:spAutoFit/>
          </a:bodyPr>
          <a:lstStyle/>
          <a:p>
            <a:pPr>
              <a:spcAft>
                <a:spcPts val="1200"/>
              </a:spcAft>
            </a:pPr>
            <a:r>
              <a:rPr lang="en-SG" sz="2800" dirty="0">
                <a:latin typeface="Daytona" panose="020B0604020202020204" pitchFamily="34" charset="0"/>
              </a:rPr>
              <a:t>Ao3</a:t>
            </a:r>
            <a:r>
              <a:rPr lang="en-US" sz="2800" dirty="0">
                <a:latin typeface="Daytona" panose="020B0604020202020204" pitchFamily="34" charset="0"/>
              </a:rPr>
              <a:t> is a nonprofit, open-source archive for fanfiction</a:t>
            </a:r>
            <a:endParaRPr lang="en-SG" sz="2800" dirty="0">
              <a:latin typeface="Daytona" panose="020B0604020202020204" pitchFamily="34" charset="0"/>
            </a:endParaRPr>
          </a:p>
        </p:txBody>
      </p:sp>
      <p:pic>
        <p:nvPicPr>
          <p:cNvPr id="32" name="Picture 18">
            <a:extLst>
              <a:ext uri="{FF2B5EF4-FFF2-40B4-BE49-F238E27FC236}">
                <a16:creationId xmlns:a16="http://schemas.microsoft.com/office/drawing/2014/main" id="{91EA3C86-1A90-44FA-B2C1-7863A1014786}"/>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62000" y="7061895"/>
            <a:ext cx="602635" cy="602635"/>
          </a:xfrm>
          <a:prstGeom prst="rect">
            <a:avLst/>
          </a:prstGeom>
        </p:spPr>
      </p:pic>
      <p:sp>
        <p:nvSpPr>
          <p:cNvPr id="33" name="TextBox 32">
            <a:extLst>
              <a:ext uri="{FF2B5EF4-FFF2-40B4-BE49-F238E27FC236}">
                <a16:creationId xmlns:a16="http://schemas.microsoft.com/office/drawing/2014/main" id="{D1C717D6-4916-43DF-8EAC-EB5B90346F0E}"/>
              </a:ext>
            </a:extLst>
          </p:cNvPr>
          <p:cNvSpPr txBox="1"/>
          <p:nvPr/>
        </p:nvSpPr>
        <p:spPr>
          <a:xfrm flipH="1">
            <a:off x="1537856" y="7048500"/>
            <a:ext cx="4191000" cy="2246769"/>
          </a:xfrm>
          <a:prstGeom prst="rect">
            <a:avLst/>
          </a:prstGeom>
          <a:noFill/>
        </p:spPr>
        <p:txBody>
          <a:bodyPr wrap="square" rtlCol="0">
            <a:spAutoFit/>
          </a:bodyPr>
          <a:lstStyle/>
          <a:p>
            <a:pPr>
              <a:spcAft>
                <a:spcPts val="1200"/>
              </a:spcAft>
            </a:pPr>
            <a:r>
              <a:rPr lang="en-US" sz="2800" dirty="0">
                <a:latin typeface="Daytona" panose="020B0604020202020204" pitchFamily="34" charset="0"/>
              </a:rPr>
              <a:t>Fanfiction is fiction written in an amateur capacity by fans, based on existing works of fiction</a:t>
            </a:r>
            <a:endParaRPr lang="en-SG" sz="2800" dirty="0">
              <a:latin typeface="Daytona" panose="020B0604020202020204" pitchFamily="34" charset="0"/>
            </a:endParaRPr>
          </a:p>
        </p:txBody>
      </p:sp>
      <p:pic>
        <p:nvPicPr>
          <p:cNvPr id="34" name="Picture 18">
            <a:extLst>
              <a:ext uri="{FF2B5EF4-FFF2-40B4-BE49-F238E27FC236}">
                <a16:creationId xmlns:a16="http://schemas.microsoft.com/office/drawing/2014/main" id="{4B1DA753-1808-4721-BAD2-2D07E5BFBA62}"/>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865479" y="3620909"/>
            <a:ext cx="602635" cy="602635"/>
          </a:xfrm>
          <a:prstGeom prst="rect">
            <a:avLst/>
          </a:prstGeom>
        </p:spPr>
      </p:pic>
      <p:sp>
        <p:nvSpPr>
          <p:cNvPr id="35" name="TextBox 34">
            <a:extLst>
              <a:ext uri="{FF2B5EF4-FFF2-40B4-BE49-F238E27FC236}">
                <a16:creationId xmlns:a16="http://schemas.microsoft.com/office/drawing/2014/main" id="{4E324B44-BCF8-4CB2-978D-FB21272273B9}"/>
              </a:ext>
            </a:extLst>
          </p:cNvPr>
          <p:cNvSpPr txBox="1"/>
          <p:nvPr/>
        </p:nvSpPr>
        <p:spPr>
          <a:xfrm flipH="1">
            <a:off x="7835254" y="3619500"/>
            <a:ext cx="9509309" cy="954107"/>
          </a:xfrm>
          <a:prstGeom prst="rect">
            <a:avLst/>
          </a:prstGeom>
          <a:noFill/>
        </p:spPr>
        <p:txBody>
          <a:bodyPr wrap="square" rtlCol="0">
            <a:spAutoFit/>
          </a:bodyPr>
          <a:lstStyle/>
          <a:p>
            <a:pPr>
              <a:spcAft>
                <a:spcPts val="1200"/>
              </a:spcAft>
            </a:pPr>
            <a:r>
              <a:rPr lang="en-US" sz="2800" dirty="0">
                <a:latin typeface="Daytona" panose="020B0604020202020204" pitchFamily="34" charset="0"/>
              </a:rPr>
              <a:t>Fanfiction is a crucial form of expression and representation for marginalized communities</a:t>
            </a:r>
            <a:endParaRPr lang="en-SG" sz="2800" dirty="0">
              <a:latin typeface="Daytona" panose="020B0604020202020204" pitchFamily="34" charset="0"/>
            </a:endParaRPr>
          </a:p>
        </p:txBody>
      </p:sp>
      <p:pic>
        <p:nvPicPr>
          <p:cNvPr id="37" name="Picture 18">
            <a:extLst>
              <a:ext uri="{FF2B5EF4-FFF2-40B4-BE49-F238E27FC236}">
                <a16:creationId xmlns:a16="http://schemas.microsoft.com/office/drawing/2014/main" id="{2EF4E0A7-EF80-4A65-BAE5-823A2966D2D7}"/>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865479" y="5360525"/>
            <a:ext cx="602635" cy="602635"/>
          </a:xfrm>
          <a:prstGeom prst="rect">
            <a:avLst/>
          </a:prstGeom>
        </p:spPr>
      </p:pic>
      <p:sp>
        <p:nvSpPr>
          <p:cNvPr id="38" name="TextBox 37">
            <a:extLst>
              <a:ext uri="{FF2B5EF4-FFF2-40B4-BE49-F238E27FC236}">
                <a16:creationId xmlns:a16="http://schemas.microsoft.com/office/drawing/2014/main" id="{31AFDA4B-A1F4-44EA-A295-8ADEC9E3C71F}"/>
              </a:ext>
            </a:extLst>
          </p:cNvPr>
          <p:cNvSpPr txBox="1"/>
          <p:nvPr/>
        </p:nvSpPr>
        <p:spPr>
          <a:xfrm flipH="1">
            <a:off x="7835256" y="5359116"/>
            <a:ext cx="8936223" cy="1384995"/>
          </a:xfrm>
          <a:prstGeom prst="rect">
            <a:avLst/>
          </a:prstGeom>
          <a:noFill/>
        </p:spPr>
        <p:txBody>
          <a:bodyPr wrap="square" rtlCol="0">
            <a:spAutoFit/>
          </a:bodyPr>
          <a:lstStyle/>
          <a:p>
            <a:pPr>
              <a:spcAft>
                <a:spcPts val="1200"/>
              </a:spcAft>
            </a:pPr>
            <a:r>
              <a:rPr lang="en-US" sz="2800" dirty="0">
                <a:latin typeface="Daytona" panose="020B0604020202020204" pitchFamily="34" charset="0"/>
              </a:rPr>
              <a:t>Online communities based around fanfiction are safe havens for marginalized individuals to meet, mingle, and bond over fan content</a:t>
            </a:r>
            <a:endParaRPr lang="en-SG" sz="2800" dirty="0">
              <a:latin typeface="Daytona" panose="020B0604020202020204" pitchFamily="34" charset="0"/>
            </a:endParaRPr>
          </a:p>
        </p:txBody>
      </p:sp>
    </p:spTree>
    <p:extLst>
      <p:ext uri="{BB962C8B-B14F-4D97-AF65-F5344CB8AC3E}">
        <p14:creationId xmlns:p14="http://schemas.microsoft.com/office/powerpoint/2010/main" val="131206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685800" y="2320636"/>
            <a:ext cx="5257800" cy="731866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5" name="Picture 18">
            <a:extLst>
              <a:ext uri="{FF2B5EF4-FFF2-40B4-BE49-F238E27FC236}">
                <a16:creationId xmlns:a16="http://schemas.microsoft.com/office/drawing/2014/main" id="{3ECCD8EC-CB6F-42CD-9434-984B140F9502}"/>
              </a:ext>
            </a:extLst>
          </p:cNvPr>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0544" y="6743700"/>
            <a:ext cx="602635" cy="602635"/>
          </a:xfrm>
          <a:prstGeom prst="rect">
            <a:avLst/>
          </a:prstGeom>
        </p:spPr>
      </p:pic>
      <p:sp>
        <p:nvSpPr>
          <p:cNvPr id="38" name="TextBox 37">
            <a:extLst>
              <a:ext uri="{FF2B5EF4-FFF2-40B4-BE49-F238E27FC236}">
                <a16:creationId xmlns:a16="http://schemas.microsoft.com/office/drawing/2014/main" id="{EFACE527-0EE8-417E-A451-C8866196F056}"/>
              </a:ext>
            </a:extLst>
          </p:cNvPr>
          <p:cNvSpPr txBox="1"/>
          <p:nvPr/>
        </p:nvSpPr>
        <p:spPr>
          <a:xfrm flipH="1">
            <a:off x="1662543" y="3604379"/>
            <a:ext cx="4440421" cy="2092881"/>
          </a:xfrm>
          <a:prstGeom prst="rect">
            <a:avLst/>
          </a:prstGeom>
          <a:noFill/>
        </p:spPr>
        <p:txBody>
          <a:bodyPr wrap="square" rtlCol="0">
            <a:spAutoFit/>
          </a:bodyPr>
          <a:lstStyle/>
          <a:p>
            <a:pPr>
              <a:spcAft>
                <a:spcPts val="1200"/>
              </a:spcAft>
            </a:pPr>
            <a:r>
              <a:rPr lang="en-SG" sz="2700" dirty="0">
                <a:latin typeface="Daytona" panose="020B0604020202020204" pitchFamily="34" charset="0"/>
              </a:rPr>
              <a:t>Censorship by webhosts</a:t>
            </a:r>
            <a:endParaRPr lang="en-SG" sz="2700" dirty="0">
              <a:latin typeface="Daytona Light" panose="020B0304030503040204" pitchFamily="34" charset="0"/>
            </a:endParaRPr>
          </a:p>
          <a:p>
            <a:pPr marL="342900" indent="-342900">
              <a:spcAft>
                <a:spcPts val="1200"/>
              </a:spcAft>
              <a:buFont typeface="Arial" panose="020B0604020202020204" pitchFamily="34" charset="0"/>
              <a:buChar char="•"/>
            </a:pPr>
            <a:r>
              <a:rPr lang="en-SG" sz="2400" dirty="0" err="1">
                <a:latin typeface="Daytona Light" panose="020B0304030503040204" pitchFamily="34" charset="0"/>
              </a:rPr>
              <a:t>Livejournal</a:t>
            </a:r>
            <a:r>
              <a:rPr lang="en-SG" sz="2400" dirty="0">
                <a:latin typeface="Daytona Light" panose="020B0304030503040204" pitchFamily="34" charset="0"/>
              </a:rPr>
              <a:t> Strikethrough</a:t>
            </a:r>
          </a:p>
          <a:p>
            <a:pPr marL="342900" indent="-342900">
              <a:spcAft>
                <a:spcPts val="1200"/>
              </a:spcAft>
              <a:buFont typeface="Arial" panose="020B0604020202020204" pitchFamily="34" charset="0"/>
              <a:buChar char="•"/>
            </a:pPr>
            <a:r>
              <a:rPr lang="en-SG" sz="2400" dirty="0" err="1">
                <a:latin typeface="Daytona Light" panose="020B0304030503040204" pitchFamily="34" charset="0"/>
              </a:rPr>
              <a:t>Fanfiction.net’s</a:t>
            </a:r>
            <a:r>
              <a:rPr lang="en-SG" sz="2400" dirty="0">
                <a:latin typeface="Daytona Light" panose="020B0304030503040204" pitchFamily="34" charset="0"/>
              </a:rPr>
              <a:t> R ban</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Tumblr’s NSFW ban</a:t>
            </a:r>
          </a:p>
        </p:txBody>
      </p:sp>
      <p:pic>
        <p:nvPicPr>
          <p:cNvPr id="42" name="Picture 18">
            <a:extLst>
              <a:ext uri="{FF2B5EF4-FFF2-40B4-BE49-F238E27FC236}">
                <a16:creationId xmlns:a16="http://schemas.microsoft.com/office/drawing/2014/main" id="{458B5569-0B0B-4409-8080-0F1BA0F03C75}"/>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00543" y="3626465"/>
            <a:ext cx="602635" cy="602635"/>
          </a:xfrm>
          <a:prstGeom prst="rect">
            <a:avLst/>
          </a:prstGeom>
        </p:spPr>
      </p:pic>
      <p:sp>
        <p:nvSpPr>
          <p:cNvPr id="43" name="TextBox 42">
            <a:extLst>
              <a:ext uri="{FF2B5EF4-FFF2-40B4-BE49-F238E27FC236}">
                <a16:creationId xmlns:a16="http://schemas.microsoft.com/office/drawing/2014/main" id="{ACAC1894-042C-43FA-BE9E-C32FBAD5CDD0}"/>
              </a:ext>
            </a:extLst>
          </p:cNvPr>
          <p:cNvSpPr txBox="1"/>
          <p:nvPr/>
        </p:nvSpPr>
        <p:spPr>
          <a:xfrm flipH="1">
            <a:off x="685800" y="2611561"/>
            <a:ext cx="5257800"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CHALLENGES</a:t>
            </a:r>
            <a:endParaRPr lang="en-SG" sz="3200" dirty="0">
              <a:latin typeface="Daytona Light" panose="020B0304030503040204" pitchFamily="34" charset="0"/>
            </a:endParaRPr>
          </a:p>
        </p:txBody>
      </p:sp>
      <p:sp>
        <p:nvSpPr>
          <p:cNvPr id="76" name="Rectangle: Rounded Corners 75">
            <a:extLst>
              <a:ext uri="{FF2B5EF4-FFF2-40B4-BE49-F238E27FC236}">
                <a16:creationId xmlns:a16="http://schemas.microsoft.com/office/drawing/2014/main" id="{EA106518-68D2-49F7-8287-6C8855F16F41}"/>
              </a:ext>
            </a:extLst>
          </p:cNvPr>
          <p:cNvSpPr/>
          <p:nvPr/>
        </p:nvSpPr>
        <p:spPr>
          <a:xfrm>
            <a:off x="6485187" y="2320636"/>
            <a:ext cx="5257800" cy="7318664"/>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pic>
        <p:nvPicPr>
          <p:cNvPr id="77" name="Picture 18">
            <a:extLst>
              <a:ext uri="{FF2B5EF4-FFF2-40B4-BE49-F238E27FC236}">
                <a16:creationId xmlns:a16="http://schemas.microsoft.com/office/drawing/2014/main" id="{3CAD9E25-E93B-4939-92AA-D4254E6C1CF9}"/>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81800" y="6667500"/>
            <a:ext cx="602635" cy="602635"/>
          </a:xfrm>
          <a:prstGeom prst="rect">
            <a:avLst/>
          </a:prstGeom>
        </p:spPr>
      </p:pic>
      <p:sp>
        <p:nvSpPr>
          <p:cNvPr id="81" name="TextBox 80">
            <a:extLst>
              <a:ext uri="{FF2B5EF4-FFF2-40B4-BE49-F238E27FC236}">
                <a16:creationId xmlns:a16="http://schemas.microsoft.com/office/drawing/2014/main" id="{FD879270-1285-4938-8D77-751A7AC046FD}"/>
              </a:ext>
            </a:extLst>
          </p:cNvPr>
          <p:cNvSpPr txBox="1"/>
          <p:nvPr/>
        </p:nvSpPr>
        <p:spPr>
          <a:xfrm flipH="1">
            <a:off x="6996542" y="2608097"/>
            <a:ext cx="4204858"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BIRTH OF AO3</a:t>
            </a:r>
            <a:endParaRPr lang="en-SG" sz="3200" dirty="0">
              <a:latin typeface="Daytona Light" panose="020B0304030503040204" pitchFamily="34" charset="0"/>
            </a:endParaRPr>
          </a:p>
        </p:txBody>
      </p:sp>
      <p:sp>
        <p:nvSpPr>
          <p:cNvPr id="82" name="Rectangle: Rounded Corners 81">
            <a:extLst>
              <a:ext uri="{FF2B5EF4-FFF2-40B4-BE49-F238E27FC236}">
                <a16:creationId xmlns:a16="http://schemas.microsoft.com/office/drawing/2014/main" id="{A12368BD-3639-4692-BC61-C484A3129BAB}"/>
              </a:ext>
            </a:extLst>
          </p:cNvPr>
          <p:cNvSpPr/>
          <p:nvPr/>
        </p:nvSpPr>
        <p:spPr>
          <a:xfrm>
            <a:off x="12268200" y="2320635"/>
            <a:ext cx="5257800" cy="7318663"/>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7" name="TextBox 86">
            <a:extLst>
              <a:ext uri="{FF2B5EF4-FFF2-40B4-BE49-F238E27FC236}">
                <a16:creationId xmlns:a16="http://schemas.microsoft.com/office/drawing/2014/main" id="{6FC85B33-E2D2-4121-BD01-094EF43BC8C1}"/>
              </a:ext>
            </a:extLst>
          </p:cNvPr>
          <p:cNvSpPr txBox="1"/>
          <p:nvPr/>
        </p:nvSpPr>
        <p:spPr>
          <a:xfrm flipH="1">
            <a:off x="12725400" y="2608097"/>
            <a:ext cx="4466765" cy="64633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CRITICISMS</a:t>
            </a:r>
            <a:endParaRPr lang="en-SG" sz="3200" dirty="0">
              <a:latin typeface="Daytona Light" panose="020B0304030503040204" pitchFamily="34" charset="0"/>
            </a:endParaRPr>
          </a:p>
        </p:txBody>
      </p:sp>
      <p:pic>
        <p:nvPicPr>
          <p:cNvPr id="37" name="Picture 18">
            <a:extLst>
              <a:ext uri="{FF2B5EF4-FFF2-40B4-BE49-F238E27FC236}">
                <a16:creationId xmlns:a16="http://schemas.microsoft.com/office/drawing/2014/main" id="{654A051F-B45E-4DA6-B4E6-74505324AA7E}"/>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573000" y="6667500"/>
            <a:ext cx="602635" cy="602635"/>
          </a:xfrm>
          <a:prstGeom prst="rect">
            <a:avLst/>
          </a:prstGeom>
        </p:spPr>
      </p:pic>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Problem statement</a:t>
              </a:r>
            </a:p>
          </p:txBody>
        </p:sp>
      </p:grpSp>
      <p:sp>
        <p:nvSpPr>
          <p:cNvPr id="34" name="TextBox 33">
            <a:extLst>
              <a:ext uri="{FF2B5EF4-FFF2-40B4-BE49-F238E27FC236}">
                <a16:creationId xmlns:a16="http://schemas.microsoft.com/office/drawing/2014/main" id="{FEF03475-0EE7-49E2-AB62-043D00267777}"/>
              </a:ext>
            </a:extLst>
          </p:cNvPr>
          <p:cNvSpPr txBox="1"/>
          <p:nvPr/>
        </p:nvSpPr>
        <p:spPr>
          <a:xfrm flipH="1">
            <a:off x="1676400" y="6743700"/>
            <a:ext cx="3962400" cy="1415772"/>
          </a:xfrm>
          <a:prstGeom prst="rect">
            <a:avLst/>
          </a:prstGeom>
          <a:noFill/>
        </p:spPr>
        <p:txBody>
          <a:bodyPr wrap="square" rtlCol="0">
            <a:spAutoFit/>
          </a:bodyPr>
          <a:lstStyle/>
          <a:p>
            <a:pPr>
              <a:spcAft>
                <a:spcPts val="1200"/>
              </a:spcAft>
            </a:pPr>
            <a:r>
              <a:rPr lang="en-SG" sz="2800" dirty="0">
                <a:latin typeface="Daytona" panose="020B0604020202020204" pitchFamily="34" charset="0"/>
              </a:rPr>
              <a:t>Legal threats </a:t>
            </a:r>
          </a:p>
          <a:p>
            <a:pPr>
              <a:spcAft>
                <a:spcPts val="1200"/>
              </a:spcAft>
            </a:pPr>
            <a:r>
              <a:rPr lang="en-SG" sz="2400" dirty="0">
                <a:latin typeface="Daytona Light" panose="020B0304030503040204" pitchFamily="34" charset="0"/>
              </a:rPr>
              <a:t>The Anne Rice crackdown on fanfic authors in 2000 </a:t>
            </a:r>
          </a:p>
        </p:txBody>
      </p:sp>
      <p:sp>
        <p:nvSpPr>
          <p:cNvPr id="36" name="TextBox 35">
            <a:extLst>
              <a:ext uri="{FF2B5EF4-FFF2-40B4-BE49-F238E27FC236}">
                <a16:creationId xmlns:a16="http://schemas.microsoft.com/office/drawing/2014/main" id="{FE6DB3B9-2AF7-4A93-BB2A-62F128344845}"/>
              </a:ext>
            </a:extLst>
          </p:cNvPr>
          <p:cNvSpPr txBox="1"/>
          <p:nvPr/>
        </p:nvSpPr>
        <p:spPr>
          <a:xfrm flipH="1">
            <a:off x="7704387" y="6730305"/>
            <a:ext cx="3962400" cy="523220"/>
          </a:xfrm>
          <a:prstGeom prst="rect">
            <a:avLst/>
          </a:prstGeom>
          <a:noFill/>
        </p:spPr>
        <p:txBody>
          <a:bodyPr wrap="square" rtlCol="0">
            <a:spAutoFit/>
          </a:bodyPr>
          <a:lstStyle/>
          <a:p>
            <a:pPr>
              <a:spcAft>
                <a:spcPts val="1200"/>
              </a:spcAft>
            </a:pPr>
            <a:r>
              <a:rPr lang="en-SG" sz="2800" dirty="0">
                <a:latin typeface="Daytona" panose="020B0604020202020204" pitchFamily="34" charset="0"/>
              </a:rPr>
              <a:t>Legal advocacy</a:t>
            </a:r>
            <a:endParaRPr lang="en-SG" sz="2400" dirty="0">
              <a:latin typeface="Daytona Light" panose="020B0304030503040204" pitchFamily="34" charset="0"/>
            </a:endParaRPr>
          </a:p>
        </p:txBody>
      </p:sp>
      <p:pic>
        <p:nvPicPr>
          <p:cNvPr id="40" name="Picture 18">
            <a:extLst>
              <a:ext uri="{FF2B5EF4-FFF2-40B4-BE49-F238E27FC236}">
                <a16:creationId xmlns:a16="http://schemas.microsoft.com/office/drawing/2014/main" id="{5470D8BC-A7EE-427E-9A30-F4B82A161EEC}"/>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81800" y="5326703"/>
            <a:ext cx="602635" cy="602635"/>
          </a:xfrm>
          <a:prstGeom prst="rect">
            <a:avLst/>
          </a:prstGeom>
        </p:spPr>
      </p:pic>
      <p:sp>
        <p:nvSpPr>
          <p:cNvPr id="44" name="TextBox 43">
            <a:extLst>
              <a:ext uri="{FF2B5EF4-FFF2-40B4-BE49-F238E27FC236}">
                <a16:creationId xmlns:a16="http://schemas.microsoft.com/office/drawing/2014/main" id="{EB08CA93-E75A-49CB-93D2-3C99BADF8A36}"/>
              </a:ext>
            </a:extLst>
          </p:cNvPr>
          <p:cNvSpPr txBox="1"/>
          <p:nvPr/>
        </p:nvSpPr>
        <p:spPr>
          <a:xfrm flipH="1">
            <a:off x="7696200" y="5379461"/>
            <a:ext cx="3962400" cy="523220"/>
          </a:xfrm>
          <a:prstGeom prst="rect">
            <a:avLst/>
          </a:prstGeom>
          <a:noFill/>
        </p:spPr>
        <p:txBody>
          <a:bodyPr wrap="square" rtlCol="0">
            <a:spAutoFit/>
          </a:bodyPr>
          <a:lstStyle/>
          <a:p>
            <a:pPr>
              <a:spcAft>
                <a:spcPts val="1200"/>
              </a:spcAft>
            </a:pPr>
            <a:r>
              <a:rPr lang="en-SG" sz="2800" dirty="0">
                <a:latin typeface="Daytona" panose="020B0604020202020204" pitchFamily="34" charset="0"/>
              </a:rPr>
              <a:t>Anti-censorship</a:t>
            </a:r>
            <a:endParaRPr lang="en-SG" sz="2400" dirty="0">
              <a:latin typeface="Daytona Light" panose="020B0304030503040204" pitchFamily="34" charset="0"/>
            </a:endParaRPr>
          </a:p>
        </p:txBody>
      </p:sp>
      <p:pic>
        <p:nvPicPr>
          <p:cNvPr id="45" name="Picture 18">
            <a:extLst>
              <a:ext uri="{FF2B5EF4-FFF2-40B4-BE49-F238E27FC236}">
                <a16:creationId xmlns:a16="http://schemas.microsoft.com/office/drawing/2014/main" id="{BCA47E28-411D-4A04-A55C-EA9E00EBD7C6}"/>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98889" y="3538012"/>
            <a:ext cx="602635" cy="602635"/>
          </a:xfrm>
          <a:prstGeom prst="rect">
            <a:avLst/>
          </a:prstGeom>
        </p:spPr>
      </p:pic>
      <p:sp>
        <p:nvSpPr>
          <p:cNvPr id="46" name="TextBox 45">
            <a:extLst>
              <a:ext uri="{FF2B5EF4-FFF2-40B4-BE49-F238E27FC236}">
                <a16:creationId xmlns:a16="http://schemas.microsoft.com/office/drawing/2014/main" id="{DF9A25E5-0573-4431-A144-B7B67F7D6608}"/>
              </a:ext>
            </a:extLst>
          </p:cNvPr>
          <p:cNvSpPr txBox="1"/>
          <p:nvPr/>
        </p:nvSpPr>
        <p:spPr>
          <a:xfrm flipH="1">
            <a:off x="7709807" y="3517652"/>
            <a:ext cx="3962400" cy="954107"/>
          </a:xfrm>
          <a:prstGeom prst="rect">
            <a:avLst/>
          </a:prstGeom>
          <a:noFill/>
        </p:spPr>
        <p:txBody>
          <a:bodyPr wrap="square" rtlCol="0">
            <a:spAutoFit/>
          </a:bodyPr>
          <a:lstStyle/>
          <a:p>
            <a:pPr>
              <a:spcAft>
                <a:spcPts val="1200"/>
              </a:spcAft>
            </a:pPr>
            <a:r>
              <a:rPr lang="en-SG" sz="2800" dirty="0">
                <a:latin typeface="Daytona" panose="020B0604020202020204" pitchFamily="34" charset="0"/>
              </a:rPr>
              <a:t>Established specially for hosting fanfiction </a:t>
            </a:r>
            <a:endParaRPr lang="en-SG" sz="2400" dirty="0">
              <a:latin typeface="Daytona Light" panose="020B0304030503040204" pitchFamily="34" charset="0"/>
            </a:endParaRPr>
          </a:p>
        </p:txBody>
      </p:sp>
      <p:sp>
        <p:nvSpPr>
          <p:cNvPr id="49" name="TextBox 48">
            <a:extLst>
              <a:ext uri="{FF2B5EF4-FFF2-40B4-BE49-F238E27FC236}">
                <a16:creationId xmlns:a16="http://schemas.microsoft.com/office/drawing/2014/main" id="{4DC2FAAB-B771-4286-8E1F-0A8269BE304E}"/>
              </a:ext>
            </a:extLst>
          </p:cNvPr>
          <p:cNvSpPr txBox="1"/>
          <p:nvPr/>
        </p:nvSpPr>
        <p:spPr>
          <a:xfrm flipH="1">
            <a:off x="13335000" y="6673932"/>
            <a:ext cx="3962400" cy="1938992"/>
          </a:xfrm>
          <a:prstGeom prst="rect">
            <a:avLst/>
          </a:prstGeom>
          <a:noFill/>
        </p:spPr>
        <p:txBody>
          <a:bodyPr wrap="square" rtlCol="0">
            <a:spAutoFit/>
          </a:bodyPr>
          <a:lstStyle/>
          <a:p>
            <a:pPr>
              <a:spcAft>
                <a:spcPts val="1200"/>
              </a:spcAft>
            </a:pPr>
            <a:r>
              <a:rPr lang="en-SG" sz="2800" dirty="0">
                <a:latin typeface="Daytona" panose="020B0604020202020204" pitchFamily="34" charset="0"/>
              </a:rPr>
              <a:t>Racism</a:t>
            </a:r>
            <a:endParaRPr lang="en-SG" sz="2400" dirty="0">
              <a:latin typeface="Daytona Light" panose="020B0304030503040204" pitchFamily="34" charset="0"/>
            </a:endParaRPr>
          </a:p>
          <a:p>
            <a:pPr>
              <a:spcAft>
                <a:spcPts val="1200"/>
              </a:spcAft>
            </a:pPr>
            <a:r>
              <a:rPr lang="en-SG" sz="2400" dirty="0">
                <a:latin typeface="Daytona Light" panose="020B0304030503040204" pitchFamily="34" charset="0"/>
              </a:rPr>
              <a:t>Racist trolling</a:t>
            </a:r>
          </a:p>
          <a:p>
            <a:pPr>
              <a:spcAft>
                <a:spcPts val="1200"/>
              </a:spcAft>
            </a:pPr>
            <a:r>
              <a:rPr lang="en-SG" sz="2400" dirty="0">
                <a:latin typeface="Daytona Light" panose="020B0304030503040204" pitchFamily="34" charset="0"/>
              </a:rPr>
              <a:t>Racist harassment of Ao3 authors of colour</a:t>
            </a:r>
          </a:p>
        </p:txBody>
      </p:sp>
      <p:pic>
        <p:nvPicPr>
          <p:cNvPr id="50" name="Picture 18">
            <a:extLst>
              <a:ext uri="{FF2B5EF4-FFF2-40B4-BE49-F238E27FC236}">
                <a16:creationId xmlns:a16="http://schemas.microsoft.com/office/drawing/2014/main" id="{1E6EEB88-4012-40E7-8BE9-DBA3770563FD}"/>
              </a:ext>
            </a:extLst>
          </p:cNvPr>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630150" y="3467100"/>
            <a:ext cx="602635" cy="602635"/>
          </a:xfrm>
          <a:prstGeom prst="rect">
            <a:avLst/>
          </a:prstGeom>
        </p:spPr>
      </p:pic>
      <p:sp>
        <p:nvSpPr>
          <p:cNvPr id="52" name="TextBox 51">
            <a:extLst>
              <a:ext uri="{FF2B5EF4-FFF2-40B4-BE49-F238E27FC236}">
                <a16:creationId xmlns:a16="http://schemas.microsoft.com/office/drawing/2014/main" id="{592E4BC7-6D17-4D6C-AC77-1277F7D7089B}"/>
              </a:ext>
            </a:extLst>
          </p:cNvPr>
          <p:cNvSpPr txBox="1"/>
          <p:nvPr/>
        </p:nvSpPr>
        <p:spPr>
          <a:xfrm flipH="1">
            <a:off x="13374732" y="3514754"/>
            <a:ext cx="4074090" cy="2462213"/>
          </a:xfrm>
          <a:prstGeom prst="rect">
            <a:avLst/>
          </a:prstGeom>
          <a:noFill/>
        </p:spPr>
        <p:txBody>
          <a:bodyPr wrap="square" rtlCol="0">
            <a:spAutoFit/>
          </a:bodyPr>
          <a:lstStyle/>
          <a:p>
            <a:pPr>
              <a:spcAft>
                <a:spcPts val="1200"/>
              </a:spcAft>
            </a:pPr>
            <a:r>
              <a:rPr lang="en-SG" sz="2800" dirty="0">
                <a:latin typeface="Daytona" panose="020B0604020202020204" pitchFamily="34" charset="0"/>
              </a:rPr>
              <a:t>Abuse &amp; harassment</a:t>
            </a:r>
          </a:p>
          <a:p>
            <a:pPr>
              <a:spcAft>
                <a:spcPts val="1200"/>
              </a:spcAft>
            </a:pPr>
            <a:r>
              <a:rPr lang="en-SG" sz="2400" dirty="0">
                <a:latin typeface="Daytona Light" panose="020B0304030503040204" pitchFamily="34" charset="0"/>
              </a:rPr>
              <a:t>Lack of features to block harassment &amp; hate speech</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Turn off anon comments</a:t>
            </a:r>
          </a:p>
          <a:p>
            <a:pPr marL="342900" indent="-342900">
              <a:spcAft>
                <a:spcPts val="1200"/>
              </a:spcAft>
              <a:buFont typeface="Arial" panose="020B0604020202020204" pitchFamily="34" charset="0"/>
              <a:buChar char="•"/>
            </a:pPr>
            <a:r>
              <a:rPr lang="en-SG" sz="2400" dirty="0">
                <a:latin typeface="Daytona Light" panose="020B0304030503040204" pitchFamily="34" charset="0"/>
              </a:rPr>
              <a:t>Comment moderation</a:t>
            </a:r>
          </a:p>
        </p:txBody>
      </p:sp>
    </p:spTree>
    <p:extLst>
      <p:ext uri="{BB962C8B-B14F-4D97-AF65-F5344CB8AC3E}">
        <p14:creationId xmlns:p14="http://schemas.microsoft.com/office/powerpoint/2010/main" val="363868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1" grpId="0"/>
      <p:bldP spid="82" grpId="0" animBg="1"/>
      <p:bldP spid="87" grpId="0"/>
      <p:bldP spid="36" grpId="0"/>
      <p:bldP spid="44" grpId="0"/>
      <p:bldP spid="46" grpId="0"/>
      <p:bldP spid="49"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42900" y="2019297"/>
            <a:ext cx="17602200" cy="8077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sp>
        <p:nvSpPr>
          <p:cNvPr id="9" name="TextBox 8">
            <a:extLst>
              <a:ext uri="{FF2B5EF4-FFF2-40B4-BE49-F238E27FC236}">
                <a16:creationId xmlns:a16="http://schemas.microsoft.com/office/drawing/2014/main" id="{1C5085E9-B8F3-4D95-92C5-727E3085346B}"/>
              </a:ext>
            </a:extLst>
          </p:cNvPr>
          <p:cNvSpPr txBox="1"/>
          <p:nvPr/>
        </p:nvSpPr>
        <p:spPr>
          <a:xfrm flipH="1">
            <a:off x="1800505" y="2476500"/>
            <a:ext cx="14719986" cy="3724096"/>
          </a:xfrm>
          <a:prstGeom prst="rect">
            <a:avLst/>
          </a:prstGeom>
          <a:noFill/>
        </p:spPr>
        <p:txBody>
          <a:bodyPr wrap="square" rtlCol="0">
            <a:spAutoFit/>
          </a:bodyPr>
          <a:lstStyle/>
          <a:p>
            <a:pPr>
              <a:spcAft>
                <a:spcPts val="1200"/>
              </a:spcAft>
            </a:pPr>
            <a:r>
              <a:rPr lang="en-SG" sz="3600" dirty="0">
                <a:latin typeface="Daytona" panose="020B0604020202020204" pitchFamily="34" charset="0"/>
              </a:rPr>
              <a:t>My goal is to build a text classification model that can flag abusive comments. If successful, this model could serve as proof of concept for an “automated comment moderation” function, which could be used to:</a:t>
            </a:r>
          </a:p>
          <a:p>
            <a:pPr marL="514350" indent="-514350">
              <a:spcAft>
                <a:spcPts val="1200"/>
              </a:spcAft>
              <a:buAutoNum type="arabicParenBoth"/>
            </a:pPr>
            <a:r>
              <a:rPr lang="en-SG" sz="3200" dirty="0">
                <a:latin typeface="Daytona" panose="020B0604020202020204" pitchFamily="34" charset="0"/>
              </a:rPr>
              <a:t> automatically filter abusive comments into a separate inbox</a:t>
            </a:r>
          </a:p>
          <a:p>
            <a:pPr marL="514350" indent="-514350">
              <a:spcAft>
                <a:spcPts val="1200"/>
              </a:spcAft>
              <a:buAutoNum type="arabicParenBoth"/>
            </a:pPr>
            <a:r>
              <a:rPr lang="en-SG" sz="3200" dirty="0">
                <a:latin typeface="Daytona" panose="020B0604020202020204" pitchFamily="34" charset="0"/>
              </a:rPr>
              <a:t> flag trolls and hateful accounts to the Abuse Team</a:t>
            </a:r>
          </a:p>
        </p:txBody>
      </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Problem statement</a:t>
              </a:r>
            </a:p>
          </p:txBody>
        </p:sp>
      </p:grpSp>
      <p:sp>
        <p:nvSpPr>
          <p:cNvPr id="11" name="Speech Bubble: Rectangle with Corners Rounded 10">
            <a:extLst>
              <a:ext uri="{FF2B5EF4-FFF2-40B4-BE49-F238E27FC236}">
                <a16:creationId xmlns:a16="http://schemas.microsoft.com/office/drawing/2014/main" id="{1C03C4E3-A132-469D-B5F8-4C4A54A7D468}"/>
              </a:ext>
            </a:extLst>
          </p:cNvPr>
          <p:cNvSpPr/>
          <p:nvPr/>
        </p:nvSpPr>
        <p:spPr>
          <a:xfrm>
            <a:off x="886105" y="8115297"/>
            <a:ext cx="5353496" cy="1533704"/>
          </a:xfrm>
          <a:prstGeom prst="wedgeRoundRectCallout">
            <a:avLst>
              <a:gd name="adj1" fmla="val -37945"/>
              <a:gd name="adj2" fmla="val 68296"/>
              <a:gd name="adj3" fmla="val 1666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b="1" dirty="0">
                <a:solidFill>
                  <a:schemeClr val="bg2">
                    <a:lumMod val="25000"/>
                  </a:schemeClr>
                </a:solidFill>
                <a:latin typeface="Daytona Light" panose="020B0304030503040204" pitchFamily="34" charset="0"/>
              </a:rPr>
              <a:t>30% of polled users have been harassed by commenters on Ao3</a:t>
            </a:r>
          </a:p>
        </p:txBody>
      </p:sp>
      <p:sp>
        <p:nvSpPr>
          <p:cNvPr id="24" name="Speech Bubble: Rectangle with Corners Rounded 23">
            <a:extLst>
              <a:ext uri="{FF2B5EF4-FFF2-40B4-BE49-F238E27FC236}">
                <a16:creationId xmlns:a16="http://schemas.microsoft.com/office/drawing/2014/main" id="{72F162E5-9CF5-450E-B77A-EAED36AD0B50}"/>
              </a:ext>
            </a:extLst>
          </p:cNvPr>
          <p:cNvSpPr/>
          <p:nvPr/>
        </p:nvSpPr>
        <p:spPr>
          <a:xfrm>
            <a:off x="1800505" y="6591300"/>
            <a:ext cx="5353496" cy="1228901"/>
          </a:xfrm>
          <a:prstGeom prst="wedgeRoundRectCallout">
            <a:avLst>
              <a:gd name="adj1" fmla="val -37945"/>
              <a:gd name="adj2" fmla="val 68296"/>
              <a:gd name="adj3" fmla="val 1666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bg2">
                    <a:lumMod val="25000"/>
                  </a:schemeClr>
                </a:solidFill>
                <a:latin typeface="Daytona Light" panose="020B0304030503040204" pitchFamily="34" charset="0"/>
              </a:rPr>
              <a:t>Hateful speech and online abuse is a serious issue</a:t>
            </a:r>
          </a:p>
        </p:txBody>
      </p:sp>
      <p:sp>
        <p:nvSpPr>
          <p:cNvPr id="25" name="Speech Bubble: Rectangle with Corners Rounded 24">
            <a:extLst>
              <a:ext uri="{FF2B5EF4-FFF2-40B4-BE49-F238E27FC236}">
                <a16:creationId xmlns:a16="http://schemas.microsoft.com/office/drawing/2014/main" id="{B834CFFC-9484-43C1-970D-B460D320F92C}"/>
              </a:ext>
            </a:extLst>
          </p:cNvPr>
          <p:cNvSpPr/>
          <p:nvPr/>
        </p:nvSpPr>
        <p:spPr>
          <a:xfrm flipH="1">
            <a:off x="11929466" y="7952691"/>
            <a:ext cx="4867050" cy="1533704"/>
          </a:xfrm>
          <a:prstGeom prst="wedgeRoundRectCallout">
            <a:avLst>
              <a:gd name="adj1" fmla="val -37945"/>
              <a:gd name="adj2" fmla="val 68296"/>
              <a:gd name="adj3" fmla="val 1666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bg2">
                    <a:lumMod val="25000"/>
                  </a:schemeClr>
                </a:solidFill>
                <a:latin typeface="Daytona Light" panose="020B0304030503040204" pitchFamily="34" charset="0"/>
              </a:rPr>
              <a:t>Who is going to do the moderation? Ao3 is run by volunteers.</a:t>
            </a:r>
          </a:p>
        </p:txBody>
      </p:sp>
    </p:spTree>
    <p:extLst>
      <p:ext uri="{BB962C8B-B14F-4D97-AF65-F5344CB8AC3E}">
        <p14:creationId xmlns:p14="http://schemas.microsoft.com/office/powerpoint/2010/main" val="335401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0D2ED08B-5CA6-447C-9D89-55530829A01C}"/>
              </a:ext>
            </a:extLst>
          </p:cNvPr>
          <p:cNvSpPr/>
          <p:nvPr/>
        </p:nvSpPr>
        <p:spPr>
          <a:xfrm>
            <a:off x="2437690" y="622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80" name="Rectangle: Rounded Corners 79">
            <a:extLst>
              <a:ext uri="{FF2B5EF4-FFF2-40B4-BE49-F238E27FC236}">
                <a16:creationId xmlns:a16="http://schemas.microsoft.com/office/drawing/2014/main" id="{7993ED1F-D30D-4EA8-B3C8-12C8ABD14F97}"/>
              </a:ext>
            </a:extLst>
          </p:cNvPr>
          <p:cNvSpPr/>
          <p:nvPr/>
        </p:nvSpPr>
        <p:spPr>
          <a:xfrm>
            <a:off x="2410257" y="432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78" name="Rectangle: Rounded Corners 77">
            <a:extLst>
              <a:ext uri="{FF2B5EF4-FFF2-40B4-BE49-F238E27FC236}">
                <a16:creationId xmlns:a16="http://schemas.microsoft.com/office/drawing/2014/main" id="{40D9CD09-CF7E-4FA4-8D8A-F54B21593069}"/>
              </a:ext>
            </a:extLst>
          </p:cNvPr>
          <p:cNvSpPr/>
          <p:nvPr/>
        </p:nvSpPr>
        <p:spPr>
          <a:xfrm>
            <a:off x="2396402" y="2415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51" name="TextBox 35">
            <a:extLst>
              <a:ext uri="{FF2B5EF4-FFF2-40B4-BE49-F238E27FC236}">
                <a16:creationId xmlns:a16="http://schemas.microsoft.com/office/drawing/2014/main" id="{20756B08-CC81-450B-A698-95C2E7E40F4E}"/>
              </a:ext>
            </a:extLst>
          </p:cNvPr>
          <p:cNvSpPr txBox="1"/>
          <p:nvPr/>
        </p:nvSpPr>
        <p:spPr>
          <a:xfrm>
            <a:off x="4640593" y="2771627"/>
            <a:ext cx="12270670" cy="1000273"/>
          </a:xfrm>
          <a:prstGeom prst="rect">
            <a:avLst/>
          </a:prstGeom>
        </p:spPr>
        <p:txBody>
          <a:bodyPr lIns="0" tIns="0" rIns="0" bIns="0" rtlCol="0" anchor="t">
            <a:spAutoFit/>
          </a:bodyPr>
          <a:lstStyle/>
          <a:p>
            <a:pPr>
              <a:lnSpc>
                <a:spcPts val="7839"/>
              </a:lnSpc>
            </a:pPr>
            <a:r>
              <a:rPr lang="en-US" sz="5600" spc="84" dirty="0">
                <a:solidFill>
                  <a:schemeClr val="accent6"/>
                </a:solidFill>
                <a:latin typeface="Modern Love" panose="04090805081005020601" pitchFamily="82" charset="0"/>
              </a:rPr>
              <a:t>Data Collection &amp; Cleaning</a:t>
            </a:r>
          </a:p>
        </p:txBody>
      </p:sp>
      <p:grpSp>
        <p:nvGrpSpPr>
          <p:cNvPr id="53" name="Group 37">
            <a:extLst>
              <a:ext uri="{FF2B5EF4-FFF2-40B4-BE49-F238E27FC236}">
                <a16:creationId xmlns:a16="http://schemas.microsoft.com/office/drawing/2014/main" id="{82C8A572-42CB-4B3B-9FA5-55E1692701A0}"/>
              </a:ext>
            </a:extLst>
          </p:cNvPr>
          <p:cNvGrpSpPr/>
          <p:nvPr/>
        </p:nvGrpSpPr>
        <p:grpSpPr>
          <a:xfrm>
            <a:off x="2588912" y="2545027"/>
            <a:ext cx="1448978" cy="1455473"/>
            <a:chOff x="2702" y="-162593"/>
            <a:chExt cx="1205949" cy="1211355"/>
          </a:xfrm>
          <a:solidFill>
            <a:schemeClr val="accent6"/>
          </a:solidFill>
        </p:grpSpPr>
        <p:grpSp>
          <p:nvGrpSpPr>
            <p:cNvPr id="54" name="Group 38">
              <a:extLst>
                <a:ext uri="{FF2B5EF4-FFF2-40B4-BE49-F238E27FC236}">
                  <a16:creationId xmlns:a16="http://schemas.microsoft.com/office/drawing/2014/main" id="{F41C6B83-6B7F-4804-B56C-2EAB1A76D314}"/>
                </a:ext>
              </a:extLst>
            </p:cNvPr>
            <p:cNvGrpSpPr/>
            <p:nvPr/>
          </p:nvGrpSpPr>
          <p:grpSpPr>
            <a:xfrm>
              <a:off x="2702" y="-162593"/>
              <a:ext cx="1205949" cy="1211355"/>
              <a:chOff x="14166" y="-852330"/>
              <a:chExt cx="6321663" cy="6350000"/>
            </a:xfrm>
            <a:grpFill/>
          </p:grpSpPr>
          <p:sp>
            <p:nvSpPr>
              <p:cNvPr id="56" name="Freeform 39">
                <a:extLst>
                  <a:ext uri="{FF2B5EF4-FFF2-40B4-BE49-F238E27FC236}">
                    <a16:creationId xmlns:a16="http://schemas.microsoft.com/office/drawing/2014/main" id="{C8ADA0B2-AECD-4016-9CAD-E20621053698}"/>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55" name="TextBox 40">
              <a:extLst>
                <a:ext uri="{FF2B5EF4-FFF2-40B4-BE49-F238E27FC236}">
                  <a16:creationId xmlns:a16="http://schemas.microsoft.com/office/drawing/2014/main" id="{B7B63513-65CF-4612-BC43-18D012E9F464}"/>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2</a:t>
              </a:r>
            </a:p>
          </p:txBody>
        </p:sp>
      </p:grpSp>
      <p:sp>
        <p:nvSpPr>
          <p:cNvPr id="61" name="TextBox 35">
            <a:extLst>
              <a:ext uri="{FF2B5EF4-FFF2-40B4-BE49-F238E27FC236}">
                <a16:creationId xmlns:a16="http://schemas.microsoft.com/office/drawing/2014/main" id="{AC298C42-6145-446D-A089-406DE5E1F8B1}"/>
              </a:ext>
            </a:extLst>
          </p:cNvPr>
          <p:cNvSpPr txBox="1"/>
          <p:nvPr/>
        </p:nvSpPr>
        <p:spPr>
          <a:xfrm>
            <a:off x="4640592" y="4676626"/>
            <a:ext cx="12885408" cy="1000274"/>
          </a:xfrm>
          <a:prstGeom prst="rect">
            <a:avLst/>
          </a:prstGeom>
        </p:spPr>
        <p:txBody>
          <a:bodyPr wrap="square" lIns="0" tIns="0" rIns="0" bIns="0" rtlCol="0" anchor="t">
            <a:spAutoFit/>
          </a:bodyPr>
          <a:lstStyle/>
          <a:p>
            <a:pPr>
              <a:lnSpc>
                <a:spcPts val="7839"/>
              </a:lnSpc>
            </a:pPr>
            <a:r>
              <a:rPr lang="en-US" sz="5600" spc="84" dirty="0">
                <a:solidFill>
                  <a:schemeClr val="accent6">
                    <a:lumMod val="75000"/>
                  </a:schemeClr>
                </a:solidFill>
                <a:latin typeface="Modern Love" panose="04090805081005020601" pitchFamily="82" charset="0"/>
              </a:rPr>
              <a:t>Exploratory Data Analysis</a:t>
            </a:r>
          </a:p>
        </p:txBody>
      </p:sp>
      <p:grpSp>
        <p:nvGrpSpPr>
          <p:cNvPr id="63" name="Group 37">
            <a:extLst>
              <a:ext uri="{FF2B5EF4-FFF2-40B4-BE49-F238E27FC236}">
                <a16:creationId xmlns:a16="http://schemas.microsoft.com/office/drawing/2014/main" id="{21C12B79-B98B-4E5A-A1D2-755E5102B089}"/>
              </a:ext>
            </a:extLst>
          </p:cNvPr>
          <p:cNvGrpSpPr/>
          <p:nvPr/>
        </p:nvGrpSpPr>
        <p:grpSpPr>
          <a:xfrm>
            <a:off x="2588912" y="4450027"/>
            <a:ext cx="1448978" cy="1455473"/>
            <a:chOff x="2702" y="-162593"/>
            <a:chExt cx="1205949" cy="1211355"/>
          </a:xfrm>
          <a:solidFill>
            <a:schemeClr val="accent6">
              <a:lumMod val="75000"/>
            </a:schemeClr>
          </a:solidFill>
        </p:grpSpPr>
        <p:grpSp>
          <p:nvGrpSpPr>
            <p:cNvPr id="64" name="Group 38">
              <a:extLst>
                <a:ext uri="{FF2B5EF4-FFF2-40B4-BE49-F238E27FC236}">
                  <a16:creationId xmlns:a16="http://schemas.microsoft.com/office/drawing/2014/main" id="{7BB8BEF1-BF93-45FE-B1CA-E5CFBDC0EBF8}"/>
                </a:ext>
              </a:extLst>
            </p:cNvPr>
            <p:cNvGrpSpPr/>
            <p:nvPr/>
          </p:nvGrpSpPr>
          <p:grpSpPr>
            <a:xfrm>
              <a:off x="2702" y="-162593"/>
              <a:ext cx="1205949" cy="1211355"/>
              <a:chOff x="14166" y="-852330"/>
              <a:chExt cx="6321663" cy="6350000"/>
            </a:xfrm>
            <a:grpFill/>
          </p:grpSpPr>
          <p:sp>
            <p:nvSpPr>
              <p:cNvPr id="66" name="Freeform 39">
                <a:extLst>
                  <a:ext uri="{FF2B5EF4-FFF2-40B4-BE49-F238E27FC236}">
                    <a16:creationId xmlns:a16="http://schemas.microsoft.com/office/drawing/2014/main" id="{076E0B73-E0BC-449D-9E02-E675AB17D890}"/>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65" name="TextBox 40">
              <a:extLst>
                <a:ext uri="{FF2B5EF4-FFF2-40B4-BE49-F238E27FC236}">
                  <a16:creationId xmlns:a16="http://schemas.microsoft.com/office/drawing/2014/main" id="{459EED67-0702-4C38-860E-C79F6FF5D2BB}"/>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3</a:t>
              </a:r>
            </a:p>
          </p:txBody>
        </p:sp>
      </p:grpSp>
      <p:sp>
        <p:nvSpPr>
          <p:cNvPr id="71" name="TextBox 35">
            <a:extLst>
              <a:ext uri="{FF2B5EF4-FFF2-40B4-BE49-F238E27FC236}">
                <a16:creationId xmlns:a16="http://schemas.microsoft.com/office/drawing/2014/main" id="{B4EE1D11-0E2E-4000-838A-7BFF894EC72E}"/>
              </a:ext>
            </a:extLst>
          </p:cNvPr>
          <p:cNvSpPr txBox="1"/>
          <p:nvPr/>
        </p:nvSpPr>
        <p:spPr>
          <a:xfrm>
            <a:off x="4622609" y="6581625"/>
            <a:ext cx="12270670" cy="1000275"/>
          </a:xfrm>
          <a:prstGeom prst="rect">
            <a:avLst/>
          </a:prstGeom>
        </p:spPr>
        <p:txBody>
          <a:bodyPr lIns="0" tIns="0" rIns="0" bIns="0" rtlCol="0" anchor="t">
            <a:spAutoFit/>
          </a:bodyPr>
          <a:lstStyle/>
          <a:p>
            <a:pPr>
              <a:lnSpc>
                <a:spcPts val="7839"/>
              </a:lnSpc>
            </a:pPr>
            <a:r>
              <a:rPr lang="en-US" sz="5600" spc="84" dirty="0">
                <a:solidFill>
                  <a:schemeClr val="accent6">
                    <a:lumMod val="50000"/>
                  </a:schemeClr>
                </a:solidFill>
                <a:latin typeface="Modern Love" panose="04090805081005020601" pitchFamily="82" charset="0"/>
              </a:rPr>
              <a:t>Modelling &amp; Model Evaluation</a:t>
            </a:r>
          </a:p>
        </p:txBody>
      </p:sp>
      <p:grpSp>
        <p:nvGrpSpPr>
          <p:cNvPr id="73" name="Group 37">
            <a:extLst>
              <a:ext uri="{FF2B5EF4-FFF2-40B4-BE49-F238E27FC236}">
                <a16:creationId xmlns:a16="http://schemas.microsoft.com/office/drawing/2014/main" id="{04A35F0F-4851-4DBD-8241-9262377F1BB2}"/>
              </a:ext>
            </a:extLst>
          </p:cNvPr>
          <p:cNvGrpSpPr/>
          <p:nvPr/>
        </p:nvGrpSpPr>
        <p:grpSpPr>
          <a:xfrm>
            <a:off x="2588912" y="6355027"/>
            <a:ext cx="1448978" cy="1455473"/>
            <a:chOff x="2702" y="-162593"/>
            <a:chExt cx="1205949" cy="1211355"/>
          </a:xfrm>
          <a:solidFill>
            <a:schemeClr val="accent6">
              <a:lumMod val="50000"/>
            </a:schemeClr>
          </a:solidFill>
        </p:grpSpPr>
        <p:grpSp>
          <p:nvGrpSpPr>
            <p:cNvPr id="74" name="Group 38">
              <a:extLst>
                <a:ext uri="{FF2B5EF4-FFF2-40B4-BE49-F238E27FC236}">
                  <a16:creationId xmlns:a16="http://schemas.microsoft.com/office/drawing/2014/main" id="{EB21E2E0-FD51-448A-9ADF-B1CED4F62182}"/>
                </a:ext>
              </a:extLst>
            </p:cNvPr>
            <p:cNvGrpSpPr/>
            <p:nvPr/>
          </p:nvGrpSpPr>
          <p:grpSpPr>
            <a:xfrm>
              <a:off x="2702" y="-162593"/>
              <a:ext cx="1205949" cy="1211355"/>
              <a:chOff x="14166" y="-852330"/>
              <a:chExt cx="6321663" cy="6350000"/>
            </a:xfrm>
            <a:grpFill/>
          </p:grpSpPr>
          <p:sp>
            <p:nvSpPr>
              <p:cNvPr id="76" name="Freeform 39">
                <a:extLst>
                  <a:ext uri="{FF2B5EF4-FFF2-40B4-BE49-F238E27FC236}">
                    <a16:creationId xmlns:a16="http://schemas.microsoft.com/office/drawing/2014/main" id="{682E5DBC-7376-4C36-95FC-B7AA80F75F2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75" name="TextBox 40">
              <a:extLst>
                <a:ext uri="{FF2B5EF4-FFF2-40B4-BE49-F238E27FC236}">
                  <a16:creationId xmlns:a16="http://schemas.microsoft.com/office/drawing/2014/main" id="{A6B1B311-8827-442D-96CD-0B8A0BB9B662}"/>
                </a:ext>
              </a:extLst>
            </p:cNvPr>
            <p:cNvSpPr txBox="1"/>
            <p:nvPr/>
          </p:nvSpPr>
          <p:spPr>
            <a:xfrm>
              <a:off x="238118" y="420982"/>
              <a:ext cx="713170" cy="480291"/>
            </a:xfrm>
            <a:prstGeom prst="rect">
              <a:avLst/>
            </a:prstGeom>
            <a:grp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4</a:t>
              </a:r>
            </a:p>
          </p:txBody>
        </p:sp>
      </p:grpSp>
      <p:sp>
        <p:nvSpPr>
          <p:cNvPr id="26" name="Rectangle: Rounded Corners 25">
            <a:extLst>
              <a:ext uri="{FF2B5EF4-FFF2-40B4-BE49-F238E27FC236}">
                <a16:creationId xmlns:a16="http://schemas.microsoft.com/office/drawing/2014/main" id="{FD465DE7-988A-4C42-AB1C-2B420A080934}"/>
              </a:ext>
            </a:extLst>
          </p:cNvPr>
          <p:cNvSpPr/>
          <p:nvPr/>
        </p:nvSpPr>
        <p:spPr>
          <a:xfrm>
            <a:off x="2377352" y="813068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28" name="TextBox 35">
            <a:extLst>
              <a:ext uri="{FF2B5EF4-FFF2-40B4-BE49-F238E27FC236}">
                <a16:creationId xmlns:a16="http://schemas.microsoft.com/office/drawing/2014/main" id="{BE3BAE7A-7151-4983-9F28-5EDA8BEBAFCB}"/>
              </a:ext>
            </a:extLst>
          </p:cNvPr>
          <p:cNvSpPr txBox="1"/>
          <p:nvPr/>
        </p:nvSpPr>
        <p:spPr>
          <a:xfrm>
            <a:off x="4603559" y="8486625"/>
            <a:ext cx="12270670" cy="1000275"/>
          </a:xfrm>
          <a:prstGeom prst="rect">
            <a:avLst/>
          </a:prstGeom>
        </p:spPr>
        <p:txBody>
          <a:bodyPr lIns="0" tIns="0" rIns="0" bIns="0" rtlCol="0" anchor="t">
            <a:spAutoFit/>
          </a:bodyPr>
          <a:lstStyle/>
          <a:p>
            <a:pPr>
              <a:lnSpc>
                <a:spcPts val="7839"/>
              </a:lnSpc>
            </a:pPr>
            <a:r>
              <a:rPr lang="en-US" sz="5600" spc="84" dirty="0">
                <a:latin typeface="Modern Love" panose="04090805081005020601" pitchFamily="82" charset="0"/>
              </a:rPr>
              <a:t>Conclusions &amp; Recommendations</a:t>
            </a:r>
          </a:p>
        </p:txBody>
      </p:sp>
      <p:grpSp>
        <p:nvGrpSpPr>
          <p:cNvPr id="30" name="Group 37">
            <a:extLst>
              <a:ext uri="{FF2B5EF4-FFF2-40B4-BE49-F238E27FC236}">
                <a16:creationId xmlns:a16="http://schemas.microsoft.com/office/drawing/2014/main" id="{1FD9DCFE-2335-41F2-B76D-29B3933CFD40}"/>
              </a:ext>
            </a:extLst>
          </p:cNvPr>
          <p:cNvGrpSpPr/>
          <p:nvPr/>
        </p:nvGrpSpPr>
        <p:grpSpPr>
          <a:xfrm>
            <a:off x="2512712" y="8260027"/>
            <a:ext cx="1448978" cy="1455473"/>
            <a:chOff x="2702" y="-162593"/>
            <a:chExt cx="1205949" cy="1211355"/>
          </a:xfrm>
          <a:solidFill>
            <a:schemeClr val="accent6">
              <a:lumMod val="50000"/>
            </a:schemeClr>
          </a:solidFill>
        </p:grpSpPr>
        <p:grpSp>
          <p:nvGrpSpPr>
            <p:cNvPr id="31" name="Group 38">
              <a:extLst>
                <a:ext uri="{FF2B5EF4-FFF2-40B4-BE49-F238E27FC236}">
                  <a16:creationId xmlns:a16="http://schemas.microsoft.com/office/drawing/2014/main" id="{8124759B-D8E0-4123-B3F1-449A8FA41293}"/>
                </a:ext>
              </a:extLst>
            </p:cNvPr>
            <p:cNvGrpSpPr/>
            <p:nvPr/>
          </p:nvGrpSpPr>
          <p:grpSpPr>
            <a:xfrm>
              <a:off x="2702" y="-162593"/>
              <a:ext cx="1205949" cy="1211355"/>
              <a:chOff x="14166" y="-852330"/>
              <a:chExt cx="6321663" cy="6350000"/>
            </a:xfrm>
            <a:grpFill/>
          </p:grpSpPr>
          <p:sp>
            <p:nvSpPr>
              <p:cNvPr id="33" name="Freeform 39">
                <a:extLst>
                  <a:ext uri="{FF2B5EF4-FFF2-40B4-BE49-F238E27FC236}">
                    <a16:creationId xmlns:a16="http://schemas.microsoft.com/office/drawing/2014/main" id="{F4410828-51ED-4B0A-91CA-1318AED9065C}"/>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lumMod val="95000"/>
                  <a:lumOff val="5000"/>
                </a:schemeClr>
              </a:solidFill>
            </p:spPr>
          </p:sp>
        </p:grpSp>
        <p:sp>
          <p:nvSpPr>
            <p:cNvPr id="32" name="TextBox 40">
              <a:extLst>
                <a:ext uri="{FF2B5EF4-FFF2-40B4-BE49-F238E27FC236}">
                  <a16:creationId xmlns:a16="http://schemas.microsoft.com/office/drawing/2014/main" id="{8F871F52-57EB-4516-B5F8-17669C41CE7D}"/>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5</a:t>
              </a:r>
            </a:p>
          </p:txBody>
        </p:sp>
      </p:grpSp>
      <p:sp>
        <p:nvSpPr>
          <p:cNvPr id="34" name="Rectangle: Rounded Corners 33">
            <a:extLst>
              <a:ext uri="{FF2B5EF4-FFF2-40B4-BE49-F238E27FC236}">
                <a16:creationId xmlns:a16="http://schemas.microsoft.com/office/drawing/2014/main" id="{3235F16E-05E3-48AE-B24C-6A0752A7E070}"/>
              </a:ext>
            </a:extLst>
          </p:cNvPr>
          <p:cNvSpPr/>
          <p:nvPr/>
        </p:nvSpPr>
        <p:spPr>
          <a:xfrm>
            <a:off x="2377352" y="526060"/>
            <a:ext cx="14900288" cy="1737220"/>
          </a:xfrm>
          <a:prstGeom prst="roundRect">
            <a:avLst>
              <a:gd name="adj" fmla="val 3955"/>
            </a:avLst>
          </a:prstGeom>
          <a:ln w="34925"/>
        </p:spPr>
        <p:style>
          <a:lnRef idx="2">
            <a:schemeClr val="dk1"/>
          </a:lnRef>
          <a:fillRef idx="1">
            <a:schemeClr val="lt1"/>
          </a:fillRef>
          <a:effectRef idx="0">
            <a:schemeClr val="dk1"/>
          </a:effectRef>
          <a:fontRef idx="minor">
            <a:schemeClr val="dk1"/>
          </a:fontRef>
        </p:style>
        <p:txBody>
          <a:bodyPr rtlCol="0" anchor="ctr"/>
          <a:lstStyle/>
          <a:p>
            <a:pPr algn="ctr"/>
            <a:endParaRPr lang="en-SG"/>
          </a:p>
        </p:txBody>
      </p:sp>
      <p:sp>
        <p:nvSpPr>
          <p:cNvPr id="35" name="TextBox 35">
            <a:extLst>
              <a:ext uri="{FF2B5EF4-FFF2-40B4-BE49-F238E27FC236}">
                <a16:creationId xmlns:a16="http://schemas.microsoft.com/office/drawing/2014/main" id="{9BD6432B-F6A1-4DDC-952B-7D75DD3E5F89}"/>
              </a:ext>
            </a:extLst>
          </p:cNvPr>
          <p:cNvSpPr txBox="1"/>
          <p:nvPr/>
        </p:nvSpPr>
        <p:spPr>
          <a:xfrm>
            <a:off x="4621543" y="882007"/>
            <a:ext cx="12270670" cy="1000273"/>
          </a:xfrm>
          <a:prstGeom prst="rect">
            <a:avLst/>
          </a:prstGeom>
        </p:spPr>
        <p:txBody>
          <a:bodyPr lIns="0" tIns="0" rIns="0" bIns="0" rtlCol="0" anchor="t">
            <a:spAutoFit/>
          </a:bodyPr>
          <a:lstStyle/>
          <a:p>
            <a:pPr>
              <a:lnSpc>
                <a:spcPts val="7839"/>
              </a:lnSpc>
            </a:pPr>
            <a:r>
              <a:rPr lang="en-US" sz="5600" spc="84" dirty="0">
                <a:solidFill>
                  <a:schemeClr val="accent1"/>
                </a:solidFill>
                <a:latin typeface="Modern Love" panose="04090805081005020601" pitchFamily="82" charset="0"/>
              </a:rPr>
              <a:t>Problem Statement</a:t>
            </a:r>
          </a:p>
        </p:txBody>
      </p:sp>
      <p:grpSp>
        <p:nvGrpSpPr>
          <p:cNvPr id="36" name="Group 37">
            <a:extLst>
              <a:ext uri="{FF2B5EF4-FFF2-40B4-BE49-F238E27FC236}">
                <a16:creationId xmlns:a16="http://schemas.microsoft.com/office/drawing/2014/main" id="{7F0D8FA9-9390-41F8-A511-A6123531E4F1}"/>
              </a:ext>
            </a:extLst>
          </p:cNvPr>
          <p:cNvGrpSpPr/>
          <p:nvPr/>
        </p:nvGrpSpPr>
        <p:grpSpPr>
          <a:xfrm>
            <a:off x="2569862" y="655407"/>
            <a:ext cx="1448978" cy="1455473"/>
            <a:chOff x="2702" y="-162593"/>
            <a:chExt cx="1205949" cy="1211355"/>
          </a:xfrm>
          <a:solidFill>
            <a:schemeClr val="accent6"/>
          </a:solidFill>
        </p:grpSpPr>
        <p:grpSp>
          <p:nvGrpSpPr>
            <p:cNvPr id="37" name="Group 38">
              <a:extLst>
                <a:ext uri="{FF2B5EF4-FFF2-40B4-BE49-F238E27FC236}">
                  <a16:creationId xmlns:a16="http://schemas.microsoft.com/office/drawing/2014/main" id="{DB4F16B0-575D-4E86-A4FC-9762A7270F17}"/>
                </a:ext>
              </a:extLst>
            </p:cNvPr>
            <p:cNvGrpSpPr/>
            <p:nvPr/>
          </p:nvGrpSpPr>
          <p:grpSpPr>
            <a:xfrm>
              <a:off x="2702" y="-162593"/>
              <a:ext cx="1205949" cy="1211355"/>
              <a:chOff x="14166" y="-852330"/>
              <a:chExt cx="6321663" cy="6350000"/>
            </a:xfrm>
            <a:grpFill/>
          </p:grpSpPr>
          <p:sp>
            <p:nvSpPr>
              <p:cNvPr id="39" name="Freeform 39">
                <a:extLst>
                  <a:ext uri="{FF2B5EF4-FFF2-40B4-BE49-F238E27FC236}">
                    <a16:creationId xmlns:a16="http://schemas.microsoft.com/office/drawing/2014/main" id="{C394B2E6-D43D-4592-BE44-86F6DEF69063}"/>
                  </a:ext>
                </a:extLst>
              </p:cNvPr>
              <p:cNvSpPr/>
              <p:nvPr/>
            </p:nvSpPr>
            <p:spPr>
              <a:xfrm>
                <a:off x="14166" y="-852330"/>
                <a:ext cx="6321663"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p:spPr>
          </p:sp>
        </p:grpSp>
        <p:sp>
          <p:nvSpPr>
            <p:cNvPr id="38" name="TextBox 40">
              <a:extLst>
                <a:ext uri="{FF2B5EF4-FFF2-40B4-BE49-F238E27FC236}">
                  <a16:creationId xmlns:a16="http://schemas.microsoft.com/office/drawing/2014/main" id="{F245ED7C-051F-4B0A-85EE-DC9D9DF77C48}"/>
                </a:ext>
              </a:extLst>
            </p:cNvPr>
            <p:cNvSpPr txBox="1"/>
            <p:nvPr/>
          </p:nvSpPr>
          <p:spPr>
            <a:xfrm>
              <a:off x="238118" y="420982"/>
              <a:ext cx="713170" cy="480291"/>
            </a:xfrm>
            <a:prstGeom prst="rect">
              <a:avLst/>
            </a:prstGeom>
            <a:noFill/>
          </p:spPr>
          <p:txBody>
            <a:bodyPr lIns="0" tIns="0" rIns="0" bIns="0" rtlCol="0" anchor="ctr">
              <a:spAutoFit/>
            </a:bodyPr>
            <a:lstStyle/>
            <a:p>
              <a:pPr algn="ctr">
                <a:lnSpc>
                  <a:spcPts val="3640"/>
                </a:lnSpc>
                <a:spcBef>
                  <a:spcPct val="0"/>
                </a:spcBef>
              </a:pPr>
              <a:r>
                <a:rPr lang="en-US" sz="6000" dirty="0">
                  <a:solidFill>
                    <a:srgbClr val="FFFFFF"/>
                  </a:solidFill>
                  <a:latin typeface="Modern Love" panose="04090805081005020601" pitchFamily="82" charset="0"/>
                </a:rPr>
                <a:t>1</a:t>
              </a:r>
            </a:p>
          </p:txBody>
        </p:sp>
      </p:grpSp>
      <p:sp>
        <p:nvSpPr>
          <p:cNvPr id="2" name="Arrow: Right 1">
            <a:extLst>
              <a:ext uri="{FF2B5EF4-FFF2-40B4-BE49-F238E27FC236}">
                <a16:creationId xmlns:a16="http://schemas.microsoft.com/office/drawing/2014/main" id="{309581C7-9506-4639-AACD-C829C65B4653}"/>
              </a:ext>
            </a:extLst>
          </p:cNvPr>
          <p:cNvSpPr/>
          <p:nvPr/>
        </p:nvSpPr>
        <p:spPr>
          <a:xfrm>
            <a:off x="682611" y="2469913"/>
            <a:ext cx="1371600" cy="1603700"/>
          </a:xfrm>
          <a:prstGeom prst="rightArrow">
            <a:avLst/>
          </a:prstGeom>
          <a:solidFill>
            <a:srgbClr val="96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815834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2EDB3D3D-50B0-4A28-96E5-B9E591E5FD66}"/>
              </a:ext>
            </a:extLst>
          </p:cNvPr>
          <p:cNvSpPr/>
          <p:nvPr/>
        </p:nvSpPr>
        <p:spPr>
          <a:xfrm>
            <a:off x="342900" y="1943095"/>
            <a:ext cx="17602200" cy="198120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8" name="Rectangle 7">
            <a:extLst>
              <a:ext uri="{FF2B5EF4-FFF2-40B4-BE49-F238E27FC236}">
                <a16:creationId xmlns:a16="http://schemas.microsoft.com/office/drawing/2014/main" id="{62829CA9-1403-4FF4-954B-3B4C4FBF8CDD}"/>
              </a:ext>
            </a:extLst>
          </p:cNvPr>
          <p:cNvSpPr/>
          <p:nvPr/>
        </p:nvSpPr>
        <p:spPr>
          <a:xfrm flipV="1">
            <a:off x="0" y="0"/>
            <a:ext cx="18288000" cy="1288103"/>
          </a:xfrm>
          <a:prstGeom prst="rect">
            <a:avLst/>
          </a:prstGeom>
          <a:solidFill>
            <a:srgbClr val="96000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grpSp>
        <p:nvGrpSpPr>
          <p:cNvPr id="10" name="Group 9">
            <a:extLst>
              <a:ext uri="{FF2B5EF4-FFF2-40B4-BE49-F238E27FC236}">
                <a16:creationId xmlns:a16="http://schemas.microsoft.com/office/drawing/2014/main" id="{D46DBD26-DB29-4229-BCC2-C2206DA293CE}"/>
              </a:ext>
            </a:extLst>
          </p:cNvPr>
          <p:cNvGrpSpPr/>
          <p:nvPr/>
        </p:nvGrpSpPr>
        <p:grpSpPr>
          <a:xfrm>
            <a:off x="13421896" y="495300"/>
            <a:ext cx="3951704" cy="1200762"/>
            <a:chOff x="12801600" y="495300"/>
            <a:chExt cx="3951704" cy="1200762"/>
          </a:xfrm>
        </p:grpSpPr>
        <p:grpSp>
          <p:nvGrpSpPr>
            <p:cNvPr id="3" name="Group 3"/>
            <p:cNvGrpSpPr/>
            <p:nvPr/>
          </p:nvGrpSpPr>
          <p:grpSpPr>
            <a:xfrm>
              <a:off x="12801600" y="495300"/>
              <a:ext cx="3951704" cy="1200762"/>
              <a:chOff x="0" y="0"/>
              <a:chExt cx="4321090" cy="1313003"/>
            </a:xfrm>
          </p:grpSpPr>
          <p:sp>
            <p:nvSpPr>
              <p:cNvPr id="4" name="Freeform 4"/>
              <p:cNvSpPr/>
              <p:nvPr/>
            </p:nvSpPr>
            <p:spPr>
              <a:xfrm>
                <a:off x="31750" y="31750"/>
                <a:ext cx="4257590" cy="1249503"/>
              </a:xfrm>
              <a:custGeom>
                <a:avLst/>
                <a:gdLst/>
                <a:ahLst/>
                <a:cxnLst/>
                <a:rect l="l" t="t" r="r" b="b"/>
                <a:pathLst>
                  <a:path w="4257590" h="1249503">
                    <a:moveTo>
                      <a:pt x="4164880" y="1249503"/>
                    </a:moveTo>
                    <a:lnTo>
                      <a:pt x="92710" y="1249503"/>
                    </a:lnTo>
                    <a:cubicBezTo>
                      <a:pt x="41910" y="1249503"/>
                      <a:pt x="0" y="1207593"/>
                      <a:pt x="0" y="1156793"/>
                    </a:cubicBezTo>
                    <a:lnTo>
                      <a:pt x="0" y="92710"/>
                    </a:lnTo>
                    <a:cubicBezTo>
                      <a:pt x="0" y="41910"/>
                      <a:pt x="41910" y="0"/>
                      <a:pt x="92710" y="0"/>
                    </a:cubicBezTo>
                    <a:lnTo>
                      <a:pt x="4163610" y="0"/>
                    </a:lnTo>
                    <a:cubicBezTo>
                      <a:pt x="4214410" y="0"/>
                      <a:pt x="4256320" y="41910"/>
                      <a:pt x="4256320" y="92710"/>
                    </a:cubicBezTo>
                    <a:lnTo>
                      <a:pt x="4256320" y="1155523"/>
                    </a:lnTo>
                    <a:cubicBezTo>
                      <a:pt x="4257590" y="1207593"/>
                      <a:pt x="4215680" y="1249503"/>
                      <a:pt x="4164880" y="1249503"/>
                    </a:cubicBezTo>
                    <a:close/>
                  </a:path>
                </a:pathLst>
              </a:custGeom>
              <a:solidFill>
                <a:srgbClr val="FFFFFF"/>
              </a:solidFill>
            </p:spPr>
          </p:sp>
          <p:sp>
            <p:nvSpPr>
              <p:cNvPr id="5" name="Freeform 5"/>
              <p:cNvSpPr/>
              <p:nvPr/>
            </p:nvSpPr>
            <p:spPr>
              <a:xfrm>
                <a:off x="0" y="0"/>
                <a:ext cx="4321091" cy="1313003"/>
              </a:xfrm>
              <a:custGeom>
                <a:avLst/>
                <a:gdLst/>
                <a:ahLst/>
                <a:cxnLst/>
                <a:rect l="l" t="t" r="r" b="b"/>
                <a:pathLst>
                  <a:path w="4321091" h="1313003">
                    <a:moveTo>
                      <a:pt x="4196630" y="59690"/>
                    </a:moveTo>
                    <a:cubicBezTo>
                      <a:pt x="4232190" y="59690"/>
                      <a:pt x="4261400" y="88900"/>
                      <a:pt x="4261400" y="124460"/>
                    </a:cubicBezTo>
                    <a:lnTo>
                      <a:pt x="4261400" y="1188543"/>
                    </a:lnTo>
                    <a:cubicBezTo>
                      <a:pt x="4261400" y="1224103"/>
                      <a:pt x="4232190" y="1253313"/>
                      <a:pt x="4196630" y="1253313"/>
                    </a:cubicBezTo>
                    <a:lnTo>
                      <a:pt x="124460" y="1253313"/>
                    </a:lnTo>
                    <a:cubicBezTo>
                      <a:pt x="88900" y="1253313"/>
                      <a:pt x="59690" y="1224103"/>
                      <a:pt x="59690" y="1188543"/>
                    </a:cubicBezTo>
                    <a:lnTo>
                      <a:pt x="59690" y="124460"/>
                    </a:lnTo>
                    <a:cubicBezTo>
                      <a:pt x="59690" y="88900"/>
                      <a:pt x="88900" y="59690"/>
                      <a:pt x="124460" y="59690"/>
                    </a:cubicBezTo>
                    <a:lnTo>
                      <a:pt x="4196630" y="59690"/>
                    </a:lnTo>
                    <a:moveTo>
                      <a:pt x="4196630" y="0"/>
                    </a:moveTo>
                    <a:lnTo>
                      <a:pt x="124460" y="0"/>
                    </a:lnTo>
                    <a:cubicBezTo>
                      <a:pt x="55880" y="0"/>
                      <a:pt x="0" y="55880"/>
                      <a:pt x="0" y="124460"/>
                    </a:cubicBezTo>
                    <a:lnTo>
                      <a:pt x="0" y="1188543"/>
                    </a:lnTo>
                    <a:cubicBezTo>
                      <a:pt x="0" y="1257123"/>
                      <a:pt x="55880" y="1313003"/>
                      <a:pt x="124460" y="1313003"/>
                    </a:cubicBezTo>
                    <a:lnTo>
                      <a:pt x="4196630" y="1313003"/>
                    </a:lnTo>
                    <a:cubicBezTo>
                      <a:pt x="4265210" y="1313003"/>
                      <a:pt x="4321091" y="1257123"/>
                      <a:pt x="4321091" y="1188543"/>
                    </a:cubicBezTo>
                    <a:lnTo>
                      <a:pt x="4321091" y="124460"/>
                    </a:lnTo>
                    <a:cubicBezTo>
                      <a:pt x="4321091" y="55880"/>
                      <a:pt x="4265210" y="0"/>
                      <a:pt x="4196630" y="0"/>
                    </a:cubicBezTo>
                    <a:close/>
                  </a:path>
                </a:pathLst>
              </a:custGeom>
              <a:solidFill>
                <a:srgbClr val="000000"/>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00195" y="800605"/>
              <a:ext cx="590151" cy="590151"/>
            </a:xfrm>
            <a:prstGeom prst="rect">
              <a:avLst/>
            </a:prstGeom>
          </p:spPr>
        </p:pic>
        <p:sp>
          <p:nvSpPr>
            <p:cNvPr id="30" name="TextBox 30"/>
            <p:cNvSpPr txBox="1"/>
            <p:nvPr/>
          </p:nvSpPr>
          <p:spPr>
            <a:xfrm>
              <a:off x="13345707" y="800405"/>
              <a:ext cx="2063322" cy="487698"/>
            </a:xfrm>
            <a:prstGeom prst="rect">
              <a:avLst/>
            </a:prstGeom>
          </p:spPr>
          <p:txBody>
            <a:bodyPr lIns="0" tIns="0" rIns="0" bIns="0" rtlCol="0" anchor="t">
              <a:spAutoFit/>
            </a:bodyPr>
            <a:lstStyle/>
            <a:p>
              <a:pPr>
                <a:lnSpc>
                  <a:spcPts val="4200"/>
                </a:lnSpc>
              </a:pPr>
              <a:r>
                <a:rPr lang="en-US" sz="3000" spc="44" dirty="0">
                  <a:solidFill>
                    <a:srgbClr val="000000"/>
                  </a:solidFill>
                  <a:latin typeface="Be Vietnam"/>
                </a:rPr>
                <a:t>Search</a:t>
              </a:r>
            </a:p>
          </p:txBody>
        </p:sp>
      </p:grpSp>
      <p:pic>
        <p:nvPicPr>
          <p:cNvPr id="31" name="Picture 4" descr="The Era of Wattpad Is Over — Long Live Archive of Our Own">
            <a:extLst>
              <a:ext uri="{FF2B5EF4-FFF2-40B4-BE49-F238E27FC236}">
                <a16:creationId xmlns:a16="http://schemas.microsoft.com/office/drawing/2014/main" id="{8A675761-950F-412F-A84F-5F2B9F8EA0C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791" t="6780" r="7442" b="7958"/>
          <a:stretch/>
        </p:blipFill>
        <p:spPr bwMode="auto">
          <a:xfrm>
            <a:off x="0" y="73590"/>
            <a:ext cx="1789809" cy="121451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71D53C0-733E-4F31-9BF1-4D5FE18D9C04}"/>
              </a:ext>
            </a:extLst>
          </p:cNvPr>
          <p:cNvGrpSpPr/>
          <p:nvPr/>
        </p:nvGrpSpPr>
        <p:grpSpPr>
          <a:xfrm>
            <a:off x="1905000" y="523049"/>
            <a:ext cx="11066699" cy="1173012"/>
            <a:chOff x="1306896" y="523049"/>
            <a:chExt cx="11066699" cy="1173012"/>
          </a:xfrm>
        </p:grpSpPr>
        <p:grpSp>
          <p:nvGrpSpPr>
            <p:cNvPr id="21" name="Group 21"/>
            <p:cNvGrpSpPr/>
            <p:nvPr/>
          </p:nvGrpSpPr>
          <p:grpSpPr>
            <a:xfrm>
              <a:off x="1306896" y="523049"/>
              <a:ext cx="11066699" cy="1173012"/>
              <a:chOff x="0" y="0"/>
              <a:chExt cx="12452590" cy="1319910"/>
            </a:xfrm>
          </p:grpSpPr>
          <p:sp>
            <p:nvSpPr>
              <p:cNvPr id="22" name="Freeform 22"/>
              <p:cNvSpPr/>
              <p:nvPr/>
            </p:nvSpPr>
            <p:spPr>
              <a:xfrm>
                <a:off x="31750" y="31750"/>
                <a:ext cx="12389090" cy="1256410"/>
              </a:xfrm>
              <a:custGeom>
                <a:avLst/>
                <a:gdLst/>
                <a:ahLst/>
                <a:cxnLst/>
                <a:rect l="l" t="t" r="r" b="b"/>
                <a:pathLst>
                  <a:path w="12389090" h="1256410">
                    <a:moveTo>
                      <a:pt x="12296380" y="1256409"/>
                    </a:moveTo>
                    <a:lnTo>
                      <a:pt x="92710" y="1256409"/>
                    </a:lnTo>
                    <a:cubicBezTo>
                      <a:pt x="41910" y="1256409"/>
                      <a:pt x="0" y="1214500"/>
                      <a:pt x="0" y="1163699"/>
                    </a:cubicBezTo>
                    <a:lnTo>
                      <a:pt x="0" y="92710"/>
                    </a:lnTo>
                    <a:cubicBezTo>
                      <a:pt x="0" y="41910"/>
                      <a:pt x="41910" y="0"/>
                      <a:pt x="92710" y="0"/>
                    </a:cubicBezTo>
                    <a:lnTo>
                      <a:pt x="12295110" y="0"/>
                    </a:lnTo>
                    <a:cubicBezTo>
                      <a:pt x="12345910" y="0"/>
                      <a:pt x="12387821" y="41910"/>
                      <a:pt x="12387821" y="92710"/>
                    </a:cubicBezTo>
                    <a:lnTo>
                      <a:pt x="12387821" y="1162430"/>
                    </a:lnTo>
                    <a:cubicBezTo>
                      <a:pt x="12389090" y="1214500"/>
                      <a:pt x="12347180" y="1256410"/>
                      <a:pt x="12296380" y="1256410"/>
                    </a:cubicBezTo>
                    <a:close/>
                  </a:path>
                </a:pathLst>
              </a:custGeom>
              <a:solidFill>
                <a:srgbClr val="FFFFFF"/>
              </a:solidFill>
            </p:spPr>
          </p:sp>
          <p:sp>
            <p:nvSpPr>
              <p:cNvPr id="23" name="Freeform 23"/>
              <p:cNvSpPr/>
              <p:nvPr/>
            </p:nvSpPr>
            <p:spPr>
              <a:xfrm>
                <a:off x="0" y="0"/>
                <a:ext cx="12452590" cy="1319910"/>
              </a:xfrm>
              <a:custGeom>
                <a:avLst/>
                <a:gdLst/>
                <a:ahLst/>
                <a:cxnLst/>
                <a:rect l="l" t="t" r="r" b="b"/>
                <a:pathLst>
                  <a:path w="12452590" h="1319910">
                    <a:moveTo>
                      <a:pt x="12328130" y="59690"/>
                    </a:moveTo>
                    <a:cubicBezTo>
                      <a:pt x="12363690" y="59690"/>
                      <a:pt x="12392900" y="88900"/>
                      <a:pt x="12392900" y="124460"/>
                    </a:cubicBezTo>
                    <a:lnTo>
                      <a:pt x="12392900" y="1195450"/>
                    </a:lnTo>
                    <a:cubicBezTo>
                      <a:pt x="12392900" y="1231010"/>
                      <a:pt x="12363690" y="1260220"/>
                      <a:pt x="12328130" y="1260220"/>
                    </a:cubicBezTo>
                    <a:lnTo>
                      <a:pt x="124460" y="1260220"/>
                    </a:lnTo>
                    <a:cubicBezTo>
                      <a:pt x="88900" y="1260220"/>
                      <a:pt x="59690" y="1231010"/>
                      <a:pt x="59690" y="1195450"/>
                    </a:cubicBezTo>
                    <a:lnTo>
                      <a:pt x="59690" y="124460"/>
                    </a:lnTo>
                    <a:cubicBezTo>
                      <a:pt x="59690" y="88900"/>
                      <a:pt x="88900" y="59690"/>
                      <a:pt x="124460" y="59690"/>
                    </a:cubicBezTo>
                    <a:lnTo>
                      <a:pt x="12328130" y="59690"/>
                    </a:lnTo>
                    <a:moveTo>
                      <a:pt x="12328130" y="0"/>
                    </a:moveTo>
                    <a:lnTo>
                      <a:pt x="124460" y="0"/>
                    </a:lnTo>
                    <a:cubicBezTo>
                      <a:pt x="55880" y="0"/>
                      <a:pt x="0" y="55880"/>
                      <a:pt x="0" y="124460"/>
                    </a:cubicBezTo>
                    <a:lnTo>
                      <a:pt x="0" y="1195450"/>
                    </a:lnTo>
                    <a:cubicBezTo>
                      <a:pt x="0" y="1264030"/>
                      <a:pt x="55880" y="1319910"/>
                      <a:pt x="124460" y="1319910"/>
                    </a:cubicBezTo>
                    <a:lnTo>
                      <a:pt x="12328130" y="1319910"/>
                    </a:lnTo>
                    <a:cubicBezTo>
                      <a:pt x="12396710" y="1319910"/>
                      <a:pt x="12452590" y="1264030"/>
                      <a:pt x="12452590" y="1195450"/>
                    </a:cubicBezTo>
                    <a:lnTo>
                      <a:pt x="12452590" y="124460"/>
                    </a:lnTo>
                    <a:cubicBezTo>
                      <a:pt x="12452590" y="55880"/>
                      <a:pt x="12396710" y="0"/>
                      <a:pt x="12328130" y="0"/>
                    </a:cubicBezTo>
                    <a:close/>
                  </a:path>
                </a:pathLst>
              </a:custGeom>
              <a:solidFill>
                <a:srgbClr val="000000"/>
              </a:solidFill>
            </p:spPr>
          </p:sp>
        </p:grpSp>
        <p:sp>
          <p:nvSpPr>
            <p:cNvPr id="29" name="TextBox 29"/>
            <p:cNvSpPr txBox="1"/>
            <p:nvPr/>
          </p:nvSpPr>
          <p:spPr>
            <a:xfrm>
              <a:off x="1812168" y="647700"/>
              <a:ext cx="10030722" cy="807913"/>
            </a:xfrm>
            <a:prstGeom prst="rect">
              <a:avLst/>
            </a:prstGeom>
          </p:spPr>
          <p:txBody>
            <a:bodyPr wrap="square" lIns="0" tIns="0" rIns="0" bIns="0" rtlCol="0" anchor="t">
              <a:spAutoFit/>
            </a:bodyPr>
            <a:lstStyle/>
            <a:p>
              <a:pPr>
                <a:lnSpc>
                  <a:spcPts val="6300"/>
                </a:lnSpc>
              </a:pPr>
              <a:r>
                <a:rPr lang="en-US" sz="4500" spc="67" dirty="0">
                  <a:solidFill>
                    <a:srgbClr val="000000"/>
                  </a:solidFill>
                  <a:latin typeface="Modern Love" panose="04090805081005020601" pitchFamily="82" charset="0"/>
                </a:rPr>
                <a:t>Data collection</a:t>
              </a:r>
            </a:p>
          </p:txBody>
        </p:sp>
      </p:grpSp>
      <p:sp>
        <p:nvSpPr>
          <p:cNvPr id="17" name="TextBox 16">
            <a:extLst>
              <a:ext uri="{FF2B5EF4-FFF2-40B4-BE49-F238E27FC236}">
                <a16:creationId xmlns:a16="http://schemas.microsoft.com/office/drawing/2014/main" id="{45AC08FC-D6D7-4837-86F3-CFC0A428D8EA}"/>
              </a:ext>
            </a:extLst>
          </p:cNvPr>
          <p:cNvSpPr txBox="1"/>
          <p:nvPr/>
        </p:nvSpPr>
        <p:spPr>
          <a:xfrm flipH="1">
            <a:off x="342900" y="2219110"/>
            <a:ext cx="17602200" cy="1292662"/>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KEY CHALLENGE</a:t>
            </a:r>
          </a:p>
          <a:p>
            <a:pPr algn="ctr">
              <a:spcAft>
                <a:spcPts val="1200"/>
              </a:spcAft>
            </a:pPr>
            <a:r>
              <a:rPr lang="en-SG" sz="3200" dirty="0">
                <a:latin typeface="Daytona Light" panose="020B0304030503040204" pitchFamily="34" charset="0"/>
              </a:rPr>
              <a:t>Lack of a large and diverse enough dataset of hateful and abusive Ao3 comments</a:t>
            </a:r>
          </a:p>
        </p:txBody>
      </p:sp>
      <p:sp>
        <p:nvSpPr>
          <p:cNvPr id="18" name="Rectangle: Rounded Corners 17">
            <a:extLst>
              <a:ext uri="{FF2B5EF4-FFF2-40B4-BE49-F238E27FC236}">
                <a16:creationId xmlns:a16="http://schemas.microsoft.com/office/drawing/2014/main" id="{2C5D229F-D88A-40F6-A18A-5213187D034A}"/>
              </a:ext>
            </a:extLst>
          </p:cNvPr>
          <p:cNvSpPr/>
          <p:nvPr/>
        </p:nvSpPr>
        <p:spPr>
          <a:xfrm>
            <a:off x="342900" y="4208865"/>
            <a:ext cx="8648700" cy="581143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19" name="Rectangle: Rounded Corners 18">
            <a:extLst>
              <a:ext uri="{FF2B5EF4-FFF2-40B4-BE49-F238E27FC236}">
                <a16:creationId xmlns:a16="http://schemas.microsoft.com/office/drawing/2014/main" id="{D69138C4-43B9-484D-88DD-8B6168C452AB}"/>
              </a:ext>
            </a:extLst>
          </p:cNvPr>
          <p:cNvSpPr/>
          <p:nvPr/>
        </p:nvSpPr>
        <p:spPr>
          <a:xfrm>
            <a:off x="9296400" y="4171333"/>
            <a:ext cx="8648700" cy="5811435"/>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SG" dirty="0"/>
          </a:p>
        </p:txBody>
      </p:sp>
      <p:sp>
        <p:nvSpPr>
          <p:cNvPr id="20" name="TextBox 19">
            <a:extLst>
              <a:ext uri="{FF2B5EF4-FFF2-40B4-BE49-F238E27FC236}">
                <a16:creationId xmlns:a16="http://schemas.microsoft.com/office/drawing/2014/main" id="{DF58E51A-DF25-4CF0-A56D-67B7F77AF226}"/>
              </a:ext>
            </a:extLst>
          </p:cNvPr>
          <p:cNvSpPr txBox="1"/>
          <p:nvPr/>
        </p:nvSpPr>
        <p:spPr>
          <a:xfrm flipH="1">
            <a:off x="342900" y="4598342"/>
            <a:ext cx="8648700" cy="4185761"/>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TRAINING  DATASET</a:t>
            </a:r>
          </a:p>
          <a:p>
            <a:pPr marL="457200" indent="-457200">
              <a:spcAft>
                <a:spcPts val="1200"/>
              </a:spcAft>
              <a:buFont typeface="Arial" panose="020B0604020202020204" pitchFamily="34" charset="0"/>
              <a:buChar char="•"/>
            </a:pPr>
            <a:r>
              <a:rPr lang="en-SG" sz="3000" dirty="0">
                <a:latin typeface="Daytona Light" panose="020B0304030503040204" pitchFamily="34" charset="0"/>
              </a:rPr>
              <a:t>100,000 Wikipedia discussion comments rated for toxicity (1–5), aggression (1-7), and whether the comment contained a personal attack (0 or 1)</a:t>
            </a:r>
          </a:p>
          <a:p>
            <a:pPr marL="457200" indent="-457200">
              <a:spcAft>
                <a:spcPts val="1200"/>
              </a:spcAft>
              <a:buFont typeface="Arial" panose="020B0604020202020204" pitchFamily="34" charset="0"/>
              <a:buChar char="•"/>
            </a:pPr>
            <a:r>
              <a:rPr lang="en-SG" sz="3000" dirty="0">
                <a:latin typeface="Daytona Light" panose="020B0304030503040204" pitchFamily="34" charset="0"/>
              </a:rPr>
              <a:t>Due to imbalanced classes, the non-abusive class was </a:t>
            </a:r>
            <a:r>
              <a:rPr lang="en-SG" sz="3000" dirty="0" err="1">
                <a:latin typeface="Daytona Light" panose="020B0304030503040204" pitchFamily="34" charset="0"/>
              </a:rPr>
              <a:t>undersampled</a:t>
            </a:r>
            <a:r>
              <a:rPr lang="en-SG" sz="3000" dirty="0">
                <a:latin typeface="Daytona Light" panose="020B0304030503040204" pitchFamily="34" charset="0"/>
              </a:rPr>
              <a:t>, leaving 15,000 comments with an even 50% split</a:t>
            </a:r>
          </a:p>
        </p:txBody>
      </p:sp>
      <p:sp>
        <p:nvSpPr>
          <p:cNvPr id="24" name="TextBox 23">
            <a:extLst>
              <a:ext uri="{FF2B5EF4-FFF2-40B4-BE49-F238E27FC236}">
                <a16:creationId xmlns:a16="http://schemas.microsoft.com/office/drawing/2014/main" id="{240C1366-8215-48C8-9D42-1649DB598A9F}"/>
              </a:ext>
            </a:extLst>
          </p:cNvPr>
          <p:cNvSpPr txBox="1"/>
          <p:nvPr/>
        </p:nvSpPr>
        <p:spPr>
          <a:xfrm flipH="1">
            <a:off x="9296400" y="4537173"/>
            <a:ext cx="8648700" cy="4801314"/>
          </a:xfrm>
          <a:prstGeom prst="rect">
            <a:avLst/>
          </a:prstGeom>
          <a:noFill/>
        </p:spPr>
        <p:txBody>
          <a:bodyPr wrap="square" rtlCol="0">
            <a:spAutoFit/>
          </a:bodyPr>
          <a:lstStyle/>
          <a:p>
            <a:pPr algn="ctr">
              <a:spcAft>
                <a:spcPts val="1200"/>
              </a:spcAft>
            </a:pPr>
            <a:r>
              <a:rPr lang="en-SG" sz="3600" dirty="0">
                <a:latin typeface="Daytona" panose="020B0604020202020204" pitchFamily="34" charset="0"/>
              </a:rPr>
              <a:t>FINAL TEST DATASET</a:t>
            </a:r>
          </a:p>
          <a:p>
            <a:pPr marL="457200" indent="-457200">
              <a:spcAft>
                <a:spcPts val="1200"/>
              </a:spcAft>
              <a:buFont typeface="Arial" panose="020B0604020202020204" pitchFamily="34" charset="0"/>
              <a:buChar char="•"/>
            </a:pPr>
            <a:r>
              <a:rPr lang="en-SG" sz="2900" dirty="0">
                <a:latin typeface="Daytona Light" panose="020B0304030503040204" pitchFamily="34" charset="0"/>
              </a:rPr>
              <a:t>320 Ao3 comments, 50% of which were flagged as abusive</a:t>
            </a:r>
          </a:p>
          <a:p>
            <a:pPr marL="457200" indent="-457200">
              <a:spcAft>
                <a:spcPts val="1200"/>
              </a:spcAft>
              <a:buFont typeface="Arial" panose="020B0604020202020204" pitchFamily="34" charset="0"/>
              <a:buChar char="•"/>
            </a:pPr>
            <a:r>
              <a:rPr lang="en-SG" sz="2900" dirty="0">
                <a:latin typeface="Daytona Light" panose="020B0304030503040204" pitchFamily="34" charset="0"/>
              </a:rPr>
              <a:t>Comments were sourced from social media posts about trolls in a specific fan community</a:t>
            </a:r>
          </a:p>
          <a:p>
            <a:pPr marL="914400" lvl="1" indent="-457200">
              <a:spcAft>
                <a:spcPts val="1200"/>
              </a:spcAft>
              <a:buFont typeface="Arial" panose="020B0604020202020204" pitchFamily="34" charset="0"/>
              <a:buChar char="•"/>
            </a:pPr>
            <a:r>
              <a:rPr lang="en-SG" sz="2600" dirty="0">
                <a:latin typeface="Daytona Light" panose="020B0304030503040204" pitchFamily="34" charset="0"/>
              </a:rPr>
              <a:t>Two datasets of abusive comments</a:t>
            </a:r>
          </a:p>
          <a:p>
            <a:pPr marL="914400" lvl="1" indent="-457200">
              <a:spcAft>
                <a:spcPts val="1200"/>
              </a:spcAft>
              <a:buFont typeface="Arial" panose="020B0604020202020204" pitchFamily="34" charset="0"/>
              <a:buChar char="•"/>
            </a:pPr>
            <a:r>
              <a:rPr lang="en-SG" sz="2600" dirty="0">
                <a:latin typeface="Daytona Light" panose="020B0304030503040204" pitchFamily="34" charset="0"/>
              </a:rPr>
              <a:t>Several documents containing pictures of comments from known trolls</a:t>
            </a:r>
          </a:p>
          <a:p>
            <a:pPr marL="914400" lvl="1" indent="-457200">
              <a:spcAft>
                <a:spcPts val="1200"/>
              </a:spcAft>
              <a:buFont typeface="Arial" panose="020B0604020202020204" pitchFamily="34" charset="0"/>
              <a:buChar char="•"/>
            </a:pPr>
            <a:r>
              <a:rPr lang="en-SG" sz="2600" dirty="0">
                <a:latin typeface="Daytona Light" panose="020B0304030503040204" pitchFamily="34" charset="0"/>
              </a:rPr>
              <a:t>Pictures of comments posted directly to Twitter</a:t>
            </a:r>
          </a:p>
        </p:txBody>
      </p:sp>
    </p:spTree>
    <p:extLst>
      <p:ext uri="{BB962C8B-B14F-4D97-AF65-F5344CB8AC3E}">
        <p14:creationId xmlns:p14="http://schemas.microsoft.com/office/powerpoint/2010/main" val="350453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4" grpId="0"/>
    </p:bldLst>
  </p:timing>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docProps/app.xml><?xml version="1.0" encoding="utf-8"?>
<Properties xmlns="http://schemas.openxmlformats.org/officeDocument/2006/extended-properties" xmlns:vt="http://schemas.openxmlformats.org/officeDocument/2006/docPropsVTypes">
  <Template/>
  <TotalTime>3531</TotalTime>
  <Words>5198</Words>
  <Application>Microsoft Office PowerPoint</Application>
  <PresentationFormat>Custom</PresentationFormat>
  <Paragraphs>1029</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Modern Love</vt:lpstr>
      <vt:lpstr>Be Vietnam</vt:lpstr>
      <vt:lpstr>Daytona</vt:lpstr>
      <vt:lpstr>Arial</vt:lpstr>
      <vt:lpstr>Calibri</vt:lpstr>
      <vt:lpstr>Helvetica Neue</vt:lpstr>
      <vt:lpstr>Daytona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Topic Proposals</dc:title>
  <dc:creator>Rebecca Liu</dc:creator>
  <cp:lastModifiedBy>Rebecca Liu</cp:lastModifiedBy>
  <cp:revision>22</cp:revision>
  <dcterms:created xsi:type="dcterms:W3CDTF">2006-08-16T00:00:00Z</dcterms:created>
  <dcterms:modified xsi:type="dcterms:W3CDTF">2022-07-12T11:04:37Z</dcterms:modified>
  <dc:identifier>DAEuM2eR7LY</dc:identifier>
</cp:coreProperties>
</file>